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4" r:id="rId2"/>
    <p:sldId id="261" r:id="rId3"/>
    <p:sldId id="262" r:id="rId4"/>
    <p:sldId id="263" r:id="rId5"/>
    <p:sldId id="265" r:id="rId6"/>
    <p:sldId id="266" r:id="rId7"/>
    <p:sldId id="267" r:id="rId8"/>
    <p:sldId id="271" r:id="rId9"/>
    <p:sldId id="269" r:id="rId10"/>
    <p:sldId id="270" r:id="rId11"/>
    <p:sldId id="272" r:id="rId12"/>
    <p:sldId id="274" r:id="rId13"/>
    <p:sldId id="277" r:id="rId14"/>
    <p:sldId id="278" r:id="rId15"/>
    <p:sldId id="273" r:id="rId16"/>
    <p:sldId id="280" r:id="rId17"/>
    <p:sldId id="279" r:id="rId18"/>
    <p:sldId id="281" r:id="rId19"/>
    <p:sldId id="282" r:id="rId20"/>
    <p:sldId id="283" r:id="rId21"/>
    <p:sldId id="284" r:id="rId22"/>
    <p:sldId id="285" r:id="rId23"/>
    <p:sldId id="286" r:id="rId24"/>
    <p:sldId id="275" r:id="rId25"/>
    <p:sldId id="287" r:id="rId26"/>
    <p:sldId id="276" r:id="rId27"/>
    <p:sldId id="288" r:id="rId28"/>
    <p:sldId id="289" r:id="rId29"/>
    <p:sldId id="291" r:id="rId30"/>
    <p:sldId id="290" r:id="rId31"/>
    <p:sldId id="293" r:id="rId32"/>
    <p:sldId id="292" r:id="rId33"/>
    <p:sldId id="303" r:id="rId34"/>
    <p:sldId id="294" r:id="rId35"/>
    <p:sldId id="296" r:id="rId36"/>
    <p:sldId id="297" r:id="rId37"/>
    <p:sldId id="298" r:id="rId38"/>
    <p:sldId id="299" r:id="rId39"/>
    <p:sldId id="300" r:id="rId40"/>
    <p:sldId id="301"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66C"/>
    <a:srgbClr val="99FF99"/>
    <a:srgbClr val="68396F"/>
    <a:srgbClr val="F8F8F8"/>
    <a:srgbClr val="FFFFFF"/>
    <a:srgbClr val="FFF6D5"/>
    <a:srgbClr val="CDB390"/>
    <a:srgbClr val="EEFD5F"/>
    <a:srgbClr val="FF9999"/>
    <a:srgbClr val="547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ABBE8-9E11-4A82-9127-13621935500F}"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62E23-0921-4196-B382-624F908AFB58}" type="slidenum">
              <a:rPr lang="en-US" smtClean="0"/>
              <a:t>‹#›</a:t>
            </a:fld>
            <a:endParaRPr lang="en-US"/>
          </a:p>
        </p:txBody>
      </p:sp>
    </p:spTree>
    <p:extLst>
      <p:ext uri="{BB962C8B-B14F-4D97-AF65-F5344CB8AC3E}">
        <p14:creationId xmlns:p14="http://schemas.microsoft.com/office/powerpoint/2010/main" val="225064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a:t>
            </a:r>
            <a:r>
              <a:rPr lang="en-US" baseline="0" dirty="0" err="1"/>
              <a:t>vào</a:t>
            </a:r>
            <a:r>
              <a:rPr lang="en-US" baseline="0" dirty="0"/>
              <a:t> </a:t>
            </a:r>
            <a:r>
              <a:rPr lang="en-US" baseline="0" dirty="0" err="1"/>
              <a:t>khung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endParaRPr lang="en-US" dirty="0"/>
          </a:p>
        </p:txBody>
      </p:sp>
      <p:sp>
        <p:nvSpPr>
          <p:cNvPr id="4" name="Slide Number Placeholder 3"/>
          <p:cNvSpPr>
            <a:spLocks noGrp="1"/>
          </p:cNvSpPr>
          <p:nvPr>
            <p:ph type="sldNum" sz="quarter" idx="10"/>
          </p:nvPr>
        </p:nvSpPr>
        <p:spPr/>
        <p:txBody>
          <a:bodyPr/>
          <a:lstStyle/>
          <a:p>
            <a:fld id="{0A562E23-0921-4196-B382-624F908AFB58}" type="slidenum">
              <a:rPr lang="en-US" smtClean="0"/>
              <a:t>6</a:t>
            </a:fld>
            <a:endParaRPr lang="en-US"/>
          </a:p>
        </p:txBody>
      </p:sp>
    </p:spTree>
    <p:extLst>
      <p:ext uri="{BB962C8B-B14F-4D97-AF65-F5344CB8AC3E}">
        <p14:creationId xmlns:p14="http://schemas.microsoft.com/office/powerpoint/2010/main" val="33167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a:t>
            </a:r>
            <a:r>
              <a:rPr lang="en-US" baseline="0" dirty="0"/>
              <a:t> click </a:t>
            </a:r>
            <a:r>
              <a:rPr lang="en-US" baseline="0" dirty="0" err="1"/>
              <a:t>vào</a:t>
            </a:r>
            <a:r>
              <a:rPr lang="en-US" baseline="0" dirty="0"/>
              <a:t> </a:t>
            </a:r>
            <a:r>
              <a:rPr lang="en-US" baseline="0" dirty="0" err="1"/>
              <a:t>khung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endParaRPr lang="en-US" dirty="0"/>
          </a:p>
        </p:txBody>
      </p:sp>
      <p:sp>
        <p:nvSpPr>
          <p:cNvPr id="4" name="Slide Number Placeholder 3"/>
          <p:cNvSpPr>
            <a:spLocks noGrp="1"/>
          </p:cNvSpPr>
          <p:nvPr>
            <p:ph type="sldNum" sz="quarter" idx="10"/>
          </p:nvPr>
        </p:nvSpPr>
        <p:spPr/>
        <p:txBody>
          <a:bodyPr/>
          <a:lstStyle/>
          <a:p>
            <a:fld id="{0A562E23-0921-4196-B382-624F908AFB58}" type="slidenum">
              <a:rPr lang="en-US" smtClean="0"/>
              <a:t>7</a:t>
            </a:fld>
            <a:endParaRPr lang="en-US"/>
          </a:p>
        </p:txBody>
      </p:sp>
    </p:spTree>
    <p:extLst>
      <p:ext uri="{BB962C8B-B14F-4D97-AF65-F5344CB8AC3E}">
        <p14:creationId xmlns:p14="http://schemas.microsoft.com/office/powerpoint/2010/main" val="315677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3D7DEF-F37C-4EEB-AB4D-10A8AEA9B5AF}"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60356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D7DEF-F37C-4EEB-AB4D-10A8AEA9B5AF}"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396870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D7DEF-F37C-4EEB-AB4D-10A8AEA9B5AF}"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40551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D7DEF-F37C-4EEB-AB4D-10A8AEA9B5AF}"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241160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3D7DEF-F37C-4EEB-AB4D-10A8AEA9B5AF}" type="datetimeFigureOut">
              <a:rPr lang="en-US" smtClean="0"/>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303436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D7DEF-F37C-4EEB-AB4D-10A8AEA9B5AF}"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34143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3D7DEF-F37C-4EEB-AB4D-10A8AEA9B5AF}" type="datetimeFigureOut">
              <a:rPr lang="en-US" smtClean="0"/>
              <a:t>12/28/2022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356719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3D7DEF-F37C-4EEB-AB4D-10A8AEA9B5AF}" type="datetimeFigureOut">
              <a:rPr lang="en-US" smtClean="0"/>
              <a:t>12/28/2022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209893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D7DEF-F37C-4EEB-AB4D-10A8AEA9B5AF}" type="datetimeFigureOut">
              <a:rPr lang="en-US" smtClean="0"/>
              <a:t>12/28/2022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151507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3D7DEF-F37C-4EEB-AB4D-10A8AEA9B5AF}"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19044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3D7DEF-F37C-4EEB-AB4D-10A8AEA9B5AF}" type="datetimeFigureOut">
              <a:rPr lang="en-US" smtClean="0"/>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8E04F-DE5F-472A-9AB2-F4500631F93E}" type="slidenum">
              <a:rPr lang="en-US" smtClean="0"/>
              <a:t>‹#›</a:t>
            </a:fld>
            <a:endParaRPr lang="en-US"/>
          </a:p>
        </p:txBody>
      </p:sp>
    </p:spTree>
    <p:extLst>
      <p:ext uri="{BB962C8B-B14F-4D97-AF65-F5344CB8AC3E}">
        <p14:creationId xmlns:p14="http://schemas.microsoft.com/office/powerpoint/2010/main" val="218772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D7DEF-F37C-4EEB-AB4D-10A8AEA9B5AF}" type="datetimeFigureOut">
              <a:rPr lang="en-US" smtClean="0"/>
              <a:t>12/28/2022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8E04F-DE5F-472A-9AB2-F4500631F93E}" type="slidenum">
              <a:rPr lang="en-US" smtClean="0"/>
              <a:t>‹#›</a:t>
            </a:fld>
            <a:endParaRPr lang="en-US"/>
          </a:p>
        </p:txBody>
      </p:sp>
    </p:spTree>
    <p:extLst>
      <p:ext uri="{BB962C8B-B14F-4D97-AF65-F5344CB8AC3E}">
        <p14:creationId xmlns:p14="http://schemas.microsoft.com/office/powerpoint/2010/main" val="71290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wmf"/><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24.png"/><Relationship Id="rId5" Type="http://schemas.openxmlformats.org/officeDocument/2006/relationships/image" Target="../media/image21.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control" Target="../activeX/activeX4.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control" Target="../activeX/activeX5.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control" Target="../activeX/activeX6.xml"/><Relationship Id="rId6" Type="http://schemas.openxmlformats.org/officeDocument/2006/relationships/image" Target="../media/image47.wmf"/><Relationship Id="rId5" Type="http://schemas.microsoft.com/office/2007/relationships/hdphoto" Target="../media/hdphoto4.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12192000" cy="6858000"/>
            <a:chOff x="0" y="1"/>
            <a:chExt cx="12192000" cy="685800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3591"/>
            <a:stretch/>
          </p:blipFill>
          <p:spPr>
            <a:xfrm>
              <a:off x="0" y="1"/>
              <a:ext cx="12192000" cy="6858000"/>
            </a:xfrm>
            <a:prstGeom prst="rect">
              <a:avLst/>
            </a:prstGeom>
          </p:spPr>
        </p:pic>
        <p:sp>
          <p:nvSpPr>
            <p:cNvPr id="3" name="Rounded Rectangle 2"/>
            <p:cNvSpPr/>
            <p:nvPr/>
          </p:nvSpPr>
          <p:spPr>
            <a:xfrm>
              <a:off x="4953965" y="2048719"/>
              <a:ext cx="2361235" cy="497711"/>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076218" y="2419108"/>
              <a:ext cx="4014486" cy="727276"/>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633732" y="2930324"/>
              <a:ext cx="1894390" cy="727276"/>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196313" y="3146384"/>
              <a:ext cx="2565721" cy="478420"/>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841643-29E4-A92F-4284-A80648DF5FA9}"/>
              </a:ext>
            </a:extLst>
          </p:cNvPr>
          <p:cNvSpPr txBox="1"/>
          <p:nvPr/>
        </p:nvSpPr>
        <p:spPr>
          <a:xfrm>
            <a:off x="4076218" y="1822022"/>
            <a:ext cx="3833507" cy="1705389"/>
          </a:xfrm>
          <a:prstGeom prst="rect">
            <a:avLst/>
          </a:prstGeom>
          <a:noFill/>
        </p:spPr>
        <p:txBody>
          <a:bodyPr wrap="square" rtlCol="0">
            <a:prstTxWarp prst="textArchUp">
              <a:avLst/>
            </a:prstTxWarp>
            <a:spAutoFit/>
          </a:bodyPr>
          <a:lstStyle/>
          <a:p>
            <a:pPr algn="ctr"/>
            <a:r>
              <a:rPr lang="en-US" sz="5400" b="1" dirty="0" err="1">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Tiếng</a:t>
            </a:r>
            <a:r>
              <a:rPr lang="en-US" sz="5400" b="1" dirty="0">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 </a:t>
            </a:r>
            <a:r>
              <a:rPr lang="en-US" sz="5400" b="1" dirty="0" err="1">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Việt</a:t>
            </a:r>
            <a:endParaRPr lang="en-US" sz="5400" b="1" dirty="0">
              <a:ln w="9525">
                <a:solidFill>
                  <a:schemeClr val="bg1"/>
                </a:solidFill>
                <a:prstDash val="solid"/>
              </a:ln>
              <a:solidFill>
                <a:srgbClr val="002060"/>
              </a:solidFill>
              <a:effectLst>
                <a:outerShdw blurRad="12700" dist="38100" dir="2700000" algn="tl" rotWithShape="0">
                  <a:srgbClr val="FF33CC"/>
                </a:outerShdw>
              </a:effectLst>
              <a:latin typeface="UVN Banh Mi" pitchFamily="2" charset="0"/>
            </a:endParaRPr>
          </a:p>
        </p:txBody>
      </p:sp>
      <p:grpSp>
        <p:nvGrpSpPr>
          <p:cNvPr id="10" name="Group 9">
            <a:extLst>
              <a:ext uri="{FF2B5EF4-FFF2-40B4-BE49-F238E27FC236}">
                <a16:creationId xmlns:a16="http://schemas.microsoft.com/office/drawing/2014/main" id="{23CD6912-0701-2131-8266-E322764BD9D5}"/>
              </a:ext>
            </a:extLst>
          </p:cNvPr>
          <p:cNvGrpSpPr/>
          <p:nvPr/>
        </p:nvGrpSpPr>
        <p:grpSpPr>
          <a:xfrm>
            <a:off x="3595111" y="2324466"/>
            <a:ext cx="4988275" cy="1938992"/>
            <a:chOff x="3595111" y="0"/>
            <a:chExt cx="4988275" cy="1938992"/>
          </a:xfrm>
        </p:grpSpPr>
        <p:sp>
          <p:nvSpPr>
            <p:cNvPr id="11" name="TextBox 10">
              <a:extLst>
                <a:ext uri="{FF2B5EF4-FFF2-40B4-BE49-F238E27FC236}">
                  <a16:creationId xmlns:a16="http://schemas.microsoft.com/office/drawing/2014/main" id="{2AAE3973-3077-C468-69F6-F8FF555EC390}"/>
                </a:ext>
              </a:extLst>
            </p:cNvPr>
            <p:cNvSpPr txBox="1"/>
            <p:nvPr/>
          </p:nvSpPr>
          <p:spPr>
            <a:xfrm>
              <a:off x="3608614" y="0"/>
              <a:ext cx="4974772" cy="1938992"/>
            </a:xfrm>
            <a:prstGeom prst="rect">
              <a:avLst/>
            </a:prstGeom>
            <a:noFill/>
          </p:spPr>
          <p:txBody>
            <a:bodyPr wrap="square" rtlCol="0">
              <a:spAutoFit/>
            </a:bodyPr>
            <a:lstStyle/>
            <a:p>
              <a:pPr algn="ctr"/>
              <a:r>
                <a:rPr lang="en-US" sz="6000" dirty="0" err="1">
                  <a:ln w="254000">
                    <a:solidFill>
                      <a:schemeClr val="bg1"/>
                    </a:solidFill>
                  </a:ln>
                  <a:solidFill>
                    <a:srgbClr val="FFFF00"/>
                  </a:solidFill>
                  <a:latin typeface="UVN Banh Mi" pitchFamily="2" charset="0"/>
                </a:rPr>
                <a:t>Độc</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đáo</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lễ</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hội</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đèn</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Trung</a:t>
              </a:r>
              <a:r>
                <a:rPr lang="en-US" sz="6000" dirty="0">
                  <a:ln w="254000">
                    <a:solidFill>
                      <a:schemeClr val="bg1"/>
                    </a:solidFill>
                  </a:ln>
                  <a:solidFill>
                    <a:srgbClr val="FFFF00"/>
                  </a:solidFill>
                  <a:latin typeface="UVN Banh Mi" pitchFamily="2" charset="0"/>
                </a:rPr>
                <a:t> </a:t>
              </a:r>
              <a:r>
                <a:rPr lang="en-US" sz="6000" dirty="0" err="1">
                  <a:ln w="254000">
                    <a:solidFill>
                      <a:schemeClr val="bg1"/>
                    </a:solidFill>
                  </a:ln>
                  <a:solidFill>
                    <a:srgbClr val="FFFF00"/>
                  </a:solidFill>
                  <a:latin typeface="UVN Banh Mi" pitchFamily="2" charset="0"/>
                </a:rPr>
                <a:t>thu</a:t>
              </a:r>
              <a:endParaRPr lang="en-US" sz="6000" dirty="0">
                <a:ln w="254000">
                  <a:solidFill>
                    <a:schemeClr val="bg1"/>
                  </a:solidFill>
                </a:ln>
                <a:solidFill>
                  <a:srgbClr val="FFFF00"/>
                </a:solidFill>
                <a:latin typeface="UVN Banh Mi" pitchFamily="2" charset="0"/>
              </a:endParaRPr>
            </a:p>
          </p:txBody>
        </p:sp>
        <p:sp>
          <p:nvSpPr>
            <p:cNvPr id="12" name="TextBox 11">
              <a:extLst>
                <a:ext uri="{FF2B5EF4-FFF2-40B4-BE49-F238E27FC236}">
                  <a16:creationId xmlns:a16="http://schemas.microsoft.com/office/drawing/2014/main" id="{BC372CDA-B0D8-9969-F7CD-82725017B69F}"/>
                </a:ext>
              </a:extLst>
            </p:cNvPr>
            <p:cNvSpPr txBox="1"/>
            <p:nvPr/>
          </p:nvSpPr>
          <p:spPr>
            <a:xfrm>
              <a:off x="3595111" y="0"/>
              <a:ext cx="4974772" cy="1938992"/>
            </a:xfrm>
            <a:prstGeom prst="rect">
              <a:avLst/>
            </a:prstGeom>
            <a:noFill/>
          </p:spPr>
          <p:txBody>
            <a:bodyPr wrap="square" rtlCol="0">
              <a:spAutoFit/>
            </a:bodyPr>
            <a:lstStyle/>
            <a:p>
              <a:pPr algn="ct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Độc</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đáo</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lễ</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hội</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đèn</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Trung</a:t>
              </a: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thu</a:t>
              </a:r>
              <a:endPar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1924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 thiết kế banner nền trung thu file PSD | Diễn đàn chia sẻ file thiết  kế đồ họa miễn phí"/>
          <p:cNvPicPr>
            <a:picLocks noChangeAspect="1" noChangeArrowheads="1"/>
          </p:cNvPicPr>
          <p:nvPr/>
        </p:nvPicPr>
        <p:blipFill rotWithShape="1">
          <a:blip r:embed="rId2">
            <a:extLst>
              <a:ext uri="{28A0092B-C50C-407E-A947-70E740481C1C}">
                <a14:useLocalDpi xmlns:a14="http://schemas.microsoft.com/office/drawing/2010/main" val="0"/>
              </a:ext>
            </a:extLst>
          </a:blip>
          <a:srcRect t="6666" r="4224" b="1244"/>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39525" y="799684"/>
            <a:ext cx="10298362" cy="5447292"/>
          </a:xfrm>
          <a:prstGeom prst="rect">
            <a:avLst/>
          </a:prstGeom>
        </p:spPr>
      </p:pic>
      <p:grpSp>
        <p:nvGrpSpPr>
          <p:cNvPr id="12" name="Group 11">
            <a:extLst>
              <a:ext uri="{FF2B5EF4-FFF2-40B4-BE49-F238E27FC236}">
                <a16:creationId xmlns:a16="http://schemas.microsoft.com/office/drawing/2014/main" id="{AA1BE7E0-98C2-63AD-5513-5DEEDAE6BF8A}"/>
              </a:ext>
            </a:extLst>
          </p:cNvPr>
          <p:cNvGrpSpPr/>
          <p:nvPr/>
        </p:nvGrpSpPr>
        <p:grpSpPr>
          <a:xfrm>
            <a:off x="2091742" y="944210"/>
            <a:ext cx="2757018" cy="1018188"/>
            <a:chOff x="3608614" y="-2525"/>
            <a:chExt cx="4974772" cy="1018188"/>
          </a:xfrm>
        </p:grpSpPr>
        <p:sp>
          <p:nvSpPr>
            <p:cNvPr id="13" name="TextBox 12">
              <a:extLst>
                <a:ext uri="{FF2B5EF4-FFF2-40B4-BE49-F238E27FC236}">
                  <a16:creationId xmlns:a16="http://schemas.microsoft.com/office/drawing/2014/main" id="{9EAC401C-6462-A7CF-7B8C-9F62D85B7270}"/>
                </a:ext>
              </a:extLst>
            </p:cNvPr>
            <p:cNvSpPr txBox="1"/>
            <p:nvPr/>
          </p:nvSpPr>
          <p:spPr>
            <a:xfrm>
              <a:off x="3608614" y="0"/>
              <a:ext cx="4974772" cy="1015663"/>
            </a:xfrm>
            <a:prstGeom prst="rect">
              <a:avLst/>
            </a:prstGeom>
            <a:noFill/>
          </p:spPr>
          <p:txBody>
            <a:bodyPr wrap="square" rtlCol="0">
              <a:spAutoFit/>
            </a:bodyPr>
            <a:lstStyle/>
            <a:p>
              <a:pPr algn="ctr"/>
              <a:r>
                <a:rPr lang="en-US" sz="6000" dirty="0">
                  <a:ln w="254000">
                    <a:solidFill>
                      <a:schemeClr val="bg1"/>
                    </a:solidFill>
                  </a:ln>
                  <a:solidFill>
                    <a:srgbClr val="00B050"/>
                  </a:solidFill>
                  <a:effectLst>
                    <a:glow rad="63500">
                      <a:schemeClr val="accent6">
                        <a:satMod val="175000"/>
                        <a:alpha val="40000"/>
                      </a:schemeClr>
                    </a:glow>
                  </a:effectLst>
                  <a:latin typeface="UVN Banh Mi" pitchFamily="2" charset="0"/>
                </a:rPr>
                <a:t>GỢI Ý</a:t>
              </a:r>
            </a:p>
          </p:txBody>
        </p:sp>
        <p:sp>
          <p:nvSpPr>
            <p:cNvPr id="14" name="TextBox 13">
              <a:extLst>
                <a:ext uri="{FF2B5EF4-FFF2-40B4-BE49-F238E27FC236}">
                  <a16:creationId xmlns:a16="http://schemas.microsoft.com/office/drawing/2014/main" id="{34327CB5-868B-16A3-654C-546C8EA1F6B2}"/>
                </a:ext>
              </a:extLst>
            </p:cNvPr>
            <p:cNvSpPr txBox="1"/>
            <p:nvPr/>
          </p:nvSpPr>
          <p:spPr>
            <a:xfrm>
              <a:off x="3608614" y="-2525"/>
              <a:ext cx="4974772" cy="1015663"/>
            </a:xfrm>
            <a:prstGeom prst="rect">
              <a:avLst/>
            </a:prstGeom>
            <a:noFill/>
          </p:spPr>
          <p:txBody>
            <a:bodyPr wrap="square" rtlCol="0">
              <a:spAutoFit/>
            </a:bodyPr>
            <a:lstStyle/>
            <a:p>
              <a:pPr algn="ctr"/>
              <a:r>
                <a:rPr lang="en-US" sz="60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FF99"/>
                    </a:outerShdw>
                  </a:effectLst>
                  <a:latin typeface="UVN Banh Mi" pitchFamily="2" charset="0"/>
                </a:rPr>
                <a:t>GỢI Ý</a:t>
              </a:r>
            </a:p>
          </p:txBody>
        </p:sp>
      </p:grpSp>
      <p:sp>
        <p:nvSpPr>
          <p:cNvPr id="11" name="TextBox 10"/>
          <p:cNvSpPr txBox="1"/>
          <p:nvPr/>
        </p:nvSpPr>
        <p:spPr>
          <a:xfrm>
            <a:off x="2620837" y="2305878"/>
            <a:ext cx="7135738" cy="2554545"/>
          </a:xfrm>
          <a:prstGeom prst="rect">
            <a:avLst/>
          </a:prstGeom>
          <a:noFill/>
        </p:spPr>
        <p:txBody>
          <a:bodyPr wrap="square" rtlCol="0">
            <a:spAutoFit/>
          </a:bodyPr>
          <a:lstStyle/>
          <a:p>
            <a:pPr algn="just"/>
            <a:r>
              <a:rPr lang="en-US" sz="3200" dirty="0"/>
              <a:t>- </a:t>
            </a:r>
            <a:r>
              <a:rPr lang="en-US" sz="3200" dirty="0" err="1"/>
              <a:t>Hoạt</a:t>
            </a:r>
            <a:r>
              <a:rPr lang="en-US" sz="3200" dirty="0"/>
              <a:t> </a:t>
            </a:r>
            <a:r>
              <a:rPr lang="en-US" sz="3200" dirty="0" err="1"/>
              <a:t>động</a:t>
            </a:r>
            <a:r>
              <a:rPr lang="en-US" sz="3200" dirty="0"/>
              <a:t> </a:t>
            </a:r>
            <a:r>
              <a:rPr lang="en-US" sz="3200" dirty="0" err="1"/>
              <a:t>của</a:t>
            </a:r>
            <a:r>
              <a:rPr lang="en-US" sz="3200" dirty="0"/>
              <a:t> con </a:t>
            </a:r>
            <a:r>
              <a:rPr lang="en-US" sz="3200" dirty="0" err="1"/>
              <a:t>người</a:t>
            </a:r>
            <a:r>
              <a:rPr lang="en-US" sz="3200" dirty="0"/>
              <a:t> </a:t>
            </a:r>
            <a:r>
              <a:rPr lang="en-US" sz="3200" dirty="0" err="1"/>
              <a:t>trong</a:t>
            </a:r>
            <a:r>
              <a:rPr lang="en-US" sz="3200" dirty="0"/>
              <a:t> </a:t>
            </a:r>
            <a:r>
              <a:rPr lang="en-US" sz="3200" dirty="0" err="1"/>
              <a:t>tranh</a:t>
            </a:r>
            <a:r>
              <a:rPr lang="en-US" sz="3200" dirty="0"/>
              <a:t>; </a:t>
            </a:r>
            <a:r>
              <a:rPr lang="en-US" sz="3200" dirty="0" err="1"/>
              <a:t>trang</a:t>
            </a:r>
            <a:r>
              <a:rPr lang="en-US" sz="3200" dirty="0"/>
              <a:t> </a:t>
            </a:r>
            <a:r>
              <a:rPr lang="en-US" sz="3200" dirty="0" err="1"/>
              <a:t>phục</a:t>
            </a:r>
            <a:r>
              <a:rPr lang="en-US" sz="3200" dirty="0"/>
              <a:t>; </a:t>
            </a:r>
            <a:r>
              <a:rPr lang="en-US" sz="3200" dirty="0" err="1"/>
              <a:t>không</a:t>
            </a:r>
            <a:r>
              <a:rPr lang="en-US" sz="3200" dirty="0"/>
              <a:t> </a:t>
            </a:r>
            <a:r>
              <a:rPr lang="en-US" sz="3200" dirty="0" err="1"/>
              <a:t>khí</a:t>
            </a:r>
            <a:r>
              <a:rPr lang="en-US" sz="3200" dirty="0"/>
              <a:t> </a:t>
            </a:r>
            <a:r>
              <a:rPr lang="en-US" sz="3200" dirty="0" err="1"/>
              <a:t>của</a:t>
            </a:r>
            <a:r>
              <a:rPr lang="en-US" sz="3200" dirty="0"/>
              <a:t> </a:t>
            </a:r>
            <a:r>
              <a:rPr lang="en-US" sz="3200" dirty="0" err="1"/>
              <a:t>buổi</a:t>
            </a:r>
            <a:r>
              <a:rPr lang="en-US" sz="3200" dirty="0"/>
              <a:t> </a:t>
            </a:r>
            <a:r>
              <a:rPr lang="en-US" sz="3200" dirty="0" err="1"/>
              <a:t>lễ</a:t>
            </a:r>
            <a:r>
              <a:rPr lang="en-US" sz="3200" dirty="0"/>
              <a:t>; </a:t>
            </a:r>
            <a:r>
              <a:rPr lang="en-US" sz="3200" dirty="0" err="1"/>
              <a:t>các</a:t>
            </a:r>
            <a:r>
              <a:rPr lang="en-US" sz="3200" dirty="0"/>
              <a:t> </a:t>
            </a:r>
            <a:r>
              <a:rPr lang="en-US" sz="3200" dirty="0" err="1"/>
              <a:t>loại</a:t>
            </a:r>
            <a:r>
              <a:rPr lang="en-US" sz="3200" dirty="0"/>
              <a:t> </a:t>
            </a:r>
            <a:r>
              <a:rPr lang="en-US" sz="3200" dirty="0" err="1"/>
              <a:t>đèn</a:t>
            </a:r>
            <a:r>
              <a:rPr lang="en-US" sz="3200" dirty="0"/>
              <a:t> </a:t>
            </a:r>
            <a:r>
              <a:rPr lang="en-US" sz="3200" dirty="0" err="1"/>
              <a:t>lồng</a:t>
            </a:r>
            <a:r>
              <a:rPr lang="en-US" sz="3200" dirty="0"/>
              <a:t>; </a:t>
            </a:r>
            <a:r>
              <a:rPr lang="en-US" sz="3200" dirty="0" err="1"/>
              <a:t>cảnh</a:t>
            </a:r>
            <a:r>
              <a:rPr lang="en-US" sz="3200" dirty="0"/>
              <a:t> </a:t>
            </a:r>
            <a:r>
              <a:rPr lang="en-US" sz="3200" dirty="0" err="1"/>
              <a:t>vật</a:t>
            </a:r>
            <a:r>
              <a:rPr lang="en-US" sz="3200" dirty="0"/>
              <a:t> </a:t>
            </a:r>
            <a:r>
              <a:rPr lang="en-US" sz="3200" dirty="0" err="1"/>
              <a:t>xung</a:t>
            </a:r>
            <a:r>
              <a:rPr lang="en-US" sz="3200" dirty="0"/>
              <a:t> </a:t>
            </a:r>
            <a:r>
              <a:rPr lang="en-US" sz="3200" dirty="0" err="1"/>
              <a:t>quanh</a:t>
            </a:r>
            <a:r>
              <a:rPr lang="en-US" sz="3200" dirty="0"/>
              <a:t>,….</a:t>
            </a:r>
          </a:p>
          <a:p>
            <a:pPr algn="just"/>
            <a:r>
              <a:rPr lang="en-US" sz="3200" dirty="0"/>
              <a:t>- </a:t>
            </a:r>
            <a:r>
              <a:rPr lang="en-US" sz="3200" dirty="0" err="1"/>
              <a:t>Học</a:t>
            </a:r>
            <a:r>
              <a:rPr lang="en-US" sz="3200" dirty="0"/>
              <a:t> </a:t>
            </a:r>
            <a:r>
              <a:rPr lang="en-US" sz="3200" dirty="0" err="1"/>
              <a:t>sinh</a:t>
            </a:r>
            <a:r>
              <a:rPr lang="en-US" sz="3200" dirty="0"/>
              <a:t> </a:t>
            </a:r>
            <a:r>
              <a:rPr lang="en-US" sz="3200" dirty="0" err="1"/>
              <a:t>có</a:t>
            </a:r>
            <a:r>
              <a:rPr lang="en-US" sz="3200" dirty="0"/>
              <a:t> </a:t>
            </a:r>
            <a:r>
              <a:rPr lang="en-US" sz="3200" dirty="0" err="1"/>
              <a:t>thể</a:t>
            </a:r>
            <a:r>
              <a:rPr lang="en-US" sz="3200" dirty="0"/>
              <a:t> </a:t>
            </a:r>
            <a:r>
              <a:rPr lang="en-US" sz="3200" dirty="0" err="1"/>
              <a:t>nêu</a:t>
            </a:r>
            <a:r>
              <a:rPr lang="en-US" sz="3200" dirty="0"/>
              <a:t> </a:t>
            </a:r>
            <a:r>
              <a:rPr lang="en-US" sz="3200" dirty="0" err="1"/>
              <a:t>cảm</a:t>
            </a:r>
            <a:r>
              <a:rPr lang="en-US" sz="3200" dirty="0"/>
              <a:t> </a:t>
            </a:r>
            <a:r>
              <a:rPr lang="en-US" sz="3200" dirty="0" err="1"/>
              <a:t>xúc</a:t>
            </a:r>
            <a:r>
              <a:rPr lang="en-US" sz="3200" dirty="0"/>
              <a:t>, </a:t>
            </a:r>
            <a:r>
              <a:rPr lang="en-US" sz="3200" dirty="0" err="1"/>
              <a:t>suy</a:t>
            </a:r>
            <a:r>
              <a:rPr lang="en-US" sz="3200" dirty="0"/>
              <a:t> </a:t>
            </a:r>
            <a:r>
              <a:rPr lang="en-US" sz="3200" dirty="0" err="1"/>
              <a:t>nghĩ</a:t>
            </a:r>
            <a:r>
              <a:rPr lang="en-US" sz="3200" dirty="0"/>
              <a:t> </a:t>
            </a:r>
            <a:r>
              <a:rPr lang="en-US" sz="3200" dirty="0" err="1"/>
              <a:t>của</a:t>
            </a:r>
            <a:r>
              <a:rPr lang="en-US" sz="3200" dirty="0"/>
              <a:t> </a:t>
            </a:r>
            <a:r>
              <a:rPr lang="en-US" sz="3200" dirty="0" err="1"/>
              <a:t>bản</a:t>
            </a:r>
            <a:r>
              <a:rPr lang="en-US" sz="3200" dirty="0"/>
              <a:t> </a:t>
            </a:r>
            <a:r>
              <a:rPr lang="en-US" sz="3200" dirty="0" err="1"/>
              <a:t>thân</a:t>
            </a:r>
            <a:r>
              <a:rPr lang="en-US" sz="3200" dirty="0"/>
              <a:t> </a:t>
            </a:r>
            <a:r>
              <a:rPr lang="en-US" sz="3200" dirty="0" err="1"/>
              <a:t>về</a:t>
            </a:r>
            <a:r>
              <a:rPr lang="en-US" sz="3200" dirty="0"/>
              <a:t> </a:t>
            </a:r>
            <a:r>
              <a:rPr lang="en-US" sz="3200" dirty="0" err="1"/>
              <a:t>bức</a:t>
            </a:r>
            <a:r>
              <a:rPr lang="en-US" sz="3200" dirty="0"/>
              <a:t> </a:t>
            </a:r>
            <a:r>
              <a:rPr lang="en-US" sz="3200" dirty="0" err="1"/>
              <a:t>tranh</a:t>
            </a:r>
            <a:r>
              <a:rPr lang="en-US" sz="3200" dirty="0"/>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12" y="3924920"/>
            <a:ext cx="4097532" cy="3276560"/>
          </a:xfrm>
          <a:prstGeom prst="rect">
            <a:avLst/>
          </a:prstGeom>
        </p:spPr>
      </p:pic>
    </p:spTree>
    <p:extLst>
      <p:ext uri="{BB962C8B-B14F-4D97-AF65-F5344CB8AC3E}">
        <p14:creationId xmlns:p14="http://schemas.microsoft.com/office/powerpoint/2010/main" val="40364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hông Nền Trung Thu Vector Corel CDR Part21 | Cách Hay Nhất |  Phông nền, Nền, Chụp ảnh trẻ em"/>
          <p:cNvPicPr>
            <a:picLocks noChangeAspect="1" noChangeArrowheads="1"/>
          </p:cNvPicPr>
          <p:nvPr/>
        </p:nvPicPr>
        <p:blipFill rotWithShape="1">
          <a:blip r:embed="rId2">
            <a:extLst>
              <a:ext uri="{28A0092B-C50C-407E-A947-70E740481C1C}">
                <a14:useLocalDpi xmlns:a14="http://schemas.microsoft.com/office/drawing/2010/main" val="0"/>
              </a:ext>
            </a:extLst>
          </a:blip>
          <a:srcRect l="4267" t="3716" r="2781" b="5787"/>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2A28020-AC94-A1BA-9B14-41CA9A688775}"/>
              </a:ext>
            </a:extLst>
          </p:cNvPr>
          <p:cNvGrpSpPr/>
          <p:nvPr/>
        </p:nvGrpSpPr>
        <p:grpSpPr>
          <a:xfrm>
            <a:off x="1855349" y="1430464"/>
            <a:ext cx="8149639" cy="3170100"/>
            <a:chOff x="5354656" y="246553"/>
            <a:chExt cx="7053475" cy="3170100"/>
          </a:xfrm>
        </p:grpSpPr>
        <p:sp>
          <p:nvSpPr>
            <p:cNvPr id="8" name="TextBox 7">
              <a:extLst>
                <a:ext uri="{FF2B5EF4-FFF2-40B4-BE49-F238E27FC236}">
                  <a16:creationId xmlns:a16="http://schemas.microsoft.com/office/drawing/2014/main" id="{425B961B-D242-629D-48FA-536ADECF216E}"/>
                </a:ext>
              </a:extLst>
            </p:cNvPr>
            <p:cNvSpPr txBox="1"/>
            <p:nvPr/>
          </p:nvSpPr>
          <p:spPr>
            <a:xfrm>
              <a:off x="5354656"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THÀNH TIẾNG</a:t>
              </a:r>
              <a:endParaRPr kumimoji="0" lang="en-US" sz="100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9" name="TextBox 8">
              <a:extLst>
                <a:ext uri="{FF2B5EF4-FFF2-40B4-BE49-F238E27FC236}">
                  <a16:creationId xmlns:a16="http://schemas.microsoft.com/office/drawing/2014/main" id="{AA7E427E-D8AF-EADF-7DEA-104247B5246C}"/>
                </a:ext>
              </a:extLst>
            </p:cNvPr>
            <p:cNvSpPr txBox="1"/>
            <p:nvPr/>
          </p:nvSpPr>
          <p:spPr>
            <a:xfrm>
              <a:off x="5354656" y="246553"/>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en-US" sz="100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10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en-US" sz="100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Đ</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Ọ</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C T</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H</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À</a:t>
              </a: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H</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 </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T</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I</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G</a:t>
              </a:r>
              <a:endParaRPr kumimoji="0" lang="en-US" sz="10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3438807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ình nền Phong Cách Trung Quốc Màu Hồng Năm Mới, Nền đỏ, Nền Lễ Hội, Nền  Năm Mới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A1BE7E0-98C2-63AD-5513-5DEEDAE6BF8A}"/>
              </a:ext>
            </a:extLst>
          </p:cNvPr>
          <p:cNvGrpSpPr/>
          <p:nvPr/>
        </p:nvGrpSpPr>
        <p:grpSpPr>
          <a:xfrm>
            <a:off x="2076628" y="1627966"/>
            <a:ext cx="7789055" cy="2345827"/>
            <a:chOff x="3608614" y="0"/>
            <a:chExt cx="11661131" cy="1015663"/>
          </a:xfrm>
        </p:grpSpPr>
        <p:sp>
          <p:nvSpPr>
            <p:cNvPr id="10" name="TextBox 9">
              <a:extLst>
                <a:ext uri="{FF2B5EF4-FFF2-40B4-BE49-F238E27FC236}">
                  <a16:creationId xmlns:a16="http://schemas.microsoft.com/office/drawing/2014/main" id="{9EAC401C-6462-A7CF-7B8C-9F62D85B7270}"/>
                </a:ext>
              </a:extLst>
            </p:cNvPr>
            <p:cNvSpPr txBox="1"/>
            <p:nvPr/>
          </p:nvSpPr>
          <p:spPr>
            <a:xfrm>
              <a:off x="3608614" y="0"/>
              <a:ext cx="11661131" cy="1015663"/>
            </a:xfrm>
            <a:prstGeom prst="rect">
              <a:avLst/>
            </a:prstGeom>
            <a:noFill/>
          </p:spPr>
          <p:txBody>
            <a:bodyPr wrap="square" rtlCol="0">
              <a:prstTxWarp prst="textArchUp">
                <a:avLst/>
              </a:prstTxWarp>
              <a:spAutoFit/>
            </a:bodyPr>
            <a:lstStyle/>
            <a:p>
              <a:pPr algn="ctr"/>
              <a:r>
                <a:rPr lang="en-US" sz="6000" dirty="0" err="1">
                  <a:ln w="254000">
                    <a:solidFill>
                      <a:schemeClr val="bg1"/>
                    </a:solidFill>
                  </a:ln>
                  <a:solidFill>
                    <a:srgbClr val="5477B9"/>
                  </a:solidFill>
                  <a:effectLst>
                    <a:glow rad="63500">
                      <a:schemeClr val="accent1">
                        <a:satMod val="175000"/>
                        <a:alpha val="40000"/>
                      </a:schemeClr>
                    </a:glow>
                  </a:effectLst>
                  <a:latin typeface="UVN Banh Mi" pitchFamily="2" charset="0"/>
                </a:rPr>
                <a:t>Lắng</a:t>
              </a:r>
              <a:r>
                <a:rPr lang="en-US" sz="6000" dirty="0">
                  <a:ln w="254000">
                    <a:solidFill>
                      <a:schemeClr val="bg1"/>
                    </a:solidFill>
                  </a:ln>
                  <a:solidFill>
                    <a:srgbClr val="5477B9"/>
                  </a:solidFill>
                  <a:effectLst>
                    <a:glow rad="63500">
                      <a:schemeClr val="accent1">
                        <a:satMod val="175000"/>
                        <a:alpha val="40000"/>
                      </a:schemeClr>
                    </a:glow>
                  </a:effectLst>
                  <a:latin typeface="UVN Banh Mi" pitchFamily="2" charset="0"/>
                </a:rPr>
                <a:t> </a:t>
              </a:r>
              <a:r>
                <a:rPr lang="en-US" sz="6000" dirty="0" err="1">
                  <a:ln w="254000">
                    <a:solidFill>
                      <a:schemeClr val="bg1"/>
                    </a:solidFill>
                  </a:ln>
                  <a:solidFill>
                    <a:srgbClr val="5477B9"/>
                  </a:solidFill>
                  <a:effectLst>
                    <a:glow rad="63500">
                      <a:schemeClr val="accent1">
                        <a:satMod val="175000"/>
                        <a:alpha val="40000"/>
                      </a:schemeClr>
                    </a:glow>
                  </a:effectLst>
                  <a:latin typeface="UVN Banh Mi" pitchFamily="2" charset="0"/>
                </a:rPr>
                <a:t>nghe</a:t>
              </a:r>
              <a:r>
                <a:rPr lang="en-US" sz="6000" dirty="0">
                  <a:ln w="254000">
                    <a:solidFill>
                      <a:schemeClr val="bg1"/>
                    </a:solidFill>
                  </a:ln>
                  <a:solidFill>
                    <a:srgbClr val="5477B9"/>
                  </a:solidFill>
                  <a:effectLst>
                    <a:glow rad="63500">
                      <a:schemeClr val="accent1">
                        <a:satMod val="175000"/>
                        <a:alpha val="40000"/>
                      </a:schemeClr>
                    </a:glow>
                  </a:effectLst>
                  <a:latin typeface="UVN Banh Mi" pitchFamily="2" charset="0"/>
                </a:rPr>
                <a:t> </a:t>
              </a:r>
              <a:r>
                <a:rPr lang="en-US" sz="6000" dirty="0" err="1">
                  <a:ln w="254000">
                    <a:solidFill>
                      <a:schemeClr val="bg1"/>
                    </a:solidFill>
                  </a:ln>
                  <a:solidFill>
                    <a:srgbClr val="5477B9"/>
                  </a:solidFill>
                  <a:effectLst>
                    <a:glow rad="63500">
                      <a:schemeClr val="accent1">
                        <a:satMod val="175000"/>
                        <a:alpha val="40000"/>
                      </a:schemeClr>
                    </a:glow>
                  </a:effectLst>
                  <a:latin typeface="UVN Banh Mi" pitchFamily="2" charset="0"/>
                </a:rPr>
                <a:t>đọc</a:t>
              </a:r>
              <a:r>
                <a:rPr lang="en-US" sz="6000" dirty="0">
                  <a:ln w="254000">
                    <a:solidFill>
                      <a:schemeClr val="bg1"/>
                    </a:solidFill>
                  </a:ln>
                  <a:solidFill>
                    <a:srgbClr val="5477B9"/>
                  </a:solidFill>
                  <a:effectLst>
                    <a:glow rad="63500">
                      <a:schemeClr val="accent1">
                        <a:satMod val="175000"/>
                        <a:alpha val="40000"/>
                      </a:schemeClr>
                    </a:glow>
                  </a:effectLst>
                  <a:latin typeface="UVN Banh Mi" pitchFamily="2" charset="0"/>
                </a:rPr>
                <a:t> </a:t>
              </a:r>
              <a:r>
                <a:rPr lang="en-US" sz="6000" dirty="0" err="1">
                  <a:ln w="254000">
                    <a:solidFill>
                      <a:schemeClr val="bg1"/>
                    </a:solidFill>
                  </a:ln>
                  <a:solidFill>
                    <a:srgbClr val="5477B9"/>
                  </a:solidFill>
                  <a:effectLst>
                    <a:glow rad="63500">
                      <a:schemeClr val="accent1">
                        <a:satMod val="175000"/>
                        <a:alpha val="40000"/>
                      </a:schemeClr>
                    </a:glow>
                  </a:effectLst>
                  <a:latin typeface="UVN Banh Mi" pitchFamily="2" charset="0"/>
                </a:rPr>
                <a:t>mẫu</a:t>
              </a:r>
              <a:endParaRPr lang="en-US" sz="6000" dirty="0">
                <a:ln w="254000">
                  <a:solidFill>
                    <a:schemeClr val="bg1"/>
                  </a:solidFill>
                </a:ln>
                <a:solidFill>
                  <a:srgbClr val="5477B9"/>
                </a:solidFill>
                <a:effectLst>
                  <a:glow rad="63500">
                    <a:schemeClr val="accent1">
                      <a:satMod val="175000"/>
                      <a:alpha val="40000"/>
                    </a:schemeClr>
                  </a:glow>
                </a:effectLst>
                <a:latin typeface="UVN Banh Mi" pitchFamily="2" charset="0"/>
              </a:endParaRPr>
            </a:p>
          </p:txBody>
        </p:sp>
        <p:sp>
          <p:nvSpPr>
            <p:cNvPr id="11" name="TextBox 10">
              <a:extLst>
                <a:ext uri="{FF2B5EF4-FFF2-40B4-BE49-F238E27FC236}">
                  <a16:creationId xmlns:a16="http://schemas.microsoft.com/office/drawing/2014/main" id="{34327CB5-868B-16A3-654C-546C8EA1F6B2}"/>
                </a:ext>
              </a:extLst>
            </p:cNvPr>
            <p:cNvSpPr txBox="1"/>
            <p:nvPr/>
          </p:nvSpPr>
          <p:spPr>
            <a:xfrm>
              <a:off x="3988380" y="0"/>
              <a:ext cx="10901595" cy="1015663"/>
            </a:xfrm>
            <a:prstGeom prst="rect">
              <a:avLst/>
            </a:prstGeom>
            <a:noFill/>
          </p:spPr>
          <p:txBody>
            <a:bodyPr wrap="square" rtlCol="0">
              <a:prstTxWarp prst="textArchUp">
                <a:avLst/>
              </a:prstTxWarp>
              <a:spAutoFit/>
            </a:bodyPr>
            <a:lstStyle/>
            <a:p>
              <a:pPr algn="ctr"/>
              <a:r>
                <a:rPr lang="en-US" sz="6000" b="1" dirty="0" err="1">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Lắng</a:t>
              </a:r>
              <a:r>
                <a:rPr lang="en-US" sz="6000" b="1" dirty="0">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nghe</a:t>
              </a:r>
              <a:r>
                <a:rPr lang="en-US" sz="6000" b="1" dirty="0">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6000" b="1" dirty="0">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rPr>
                <a:t>mẫu</a:t>
              </a:r>
              <a:endParaRPr lang="en-US" sz="6000" b="1" dirty="0">
                <a:ln w="9525">
                  <a:solidFill>
                    <a:schemeClr val="bg1"/>
                  </a:solidFill>
                  <a:prstDash val="solid"/>
                </a:ln>
                <a:solidFill>
                  <a:srgbClr val="5477B9"/>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grpSp>
        <p:nvGrpSpPr>
          <p:cNvPr id="12" name="Group 11"/>
          <p:cNvGrpSpPr/>
          <p:nvPr/>
        </p:nvGrpSpPr>
        <p:grpSpPr>
          <a:xfrm>
            <a:off x="1055079" y="2537312"/>
            <a:ext cx="2542073" cy="1939897"/>
            <a:chOff x="1683828" y="4167308"/>
            <a:chExt cx="2542073" cy="1939897"/>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0444" t="64673" b="7040"/>
            <a:stretch/>
          </p:blipFill>
          <p:spPr>
            <a:xfrm>
              <a:off x="1683828" y="4167308"/>
              <a:ext cx="2542073" cy="1939897"/>
            </a:xfrm>
            <a:prstGeom prst="rect">
              <a:avLst/>
            </a:prstGeom>
          </p:spPr>
        </p:pic>
        <p:sp>
          <p:nvSpPr>
            <p:cNvPr id="17" name="TextBox 16"/>
            <p:cNvSpPr txBox="1"/>
            <p:nvPr/>
          </p:nvSpPr>
          <p:spPr>
            <a:xfrm>
              <a:off x="2053703" y="4990907"/>
              <a:ext cx="1705152" cy="523220"/>
            </a:xfrm>
            <a:prstGeom prst="rect">
              <a:avLst/>
            </a:prstGeom>
            <a:noFill/>
          </p:spPr>
          <p:txBody>
            <a:bodyPr wrap="square" rtlCol="0">
              <a:spAutoFit/>
            </a:bodyPr>
            <a:lstStyle/>
            <a:p>
              <a:pPr algn="ctr"/>
              <a:r>
                <a:rPr lang="en-US" sz="2800" dirty="0">
                  <a:latin typeface="SVN-Kitten" pitchFamily="50" charset="0"/>
                </a:rPr>
                <a:t>Tai </a:t>
              </a:r>
              <a:r>
                <a:rPr lang="en-US" sz="2800" dirty="0" err="1">
                  <a:latin typeface="SVN-Kitten" pitchFamily="50" charset="0"/>
                </a:rPr>
                <a:t>nghe</a:t>
              </a:r>
              <a:endParaRPr lang="en-US" sz="2800" dirty="0">
                <a:latin typeface="SVN-Kitten" pitchFamily="50" charset="0"/>
              </a:endParaRPr>
            </a:p>
          </p:txBody>
        </p:sp>
      </p:grpSp>
      <p:grpSp>
        <p:nvGrpSpPr>
          <p:cNvPr id="16" name="Group 15"/>
          <p:cNvGrpSpPr/>
          <p:nvPr/>
        </p:nvGrpSpPr>
        <p:grpSpPr>
          <a:xfrm>
            <a:off x="8030130" y="3898115"/>
            <a:ext cx="2542073" cy="1939897"/>
            <a:chOff x="8030130" y="3898115"/>
            <a:chExt cx="2542073" cy="1939897"/>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0444" t="64673" b="7040"/>
            <a:stretch/>
          </p:blipFill>
          <p:spPr>
            <a:xfrm>
              <a:off x="8030130" y="3898115"/>
              <a:ext cx="2542073" cy="1939897"/>
            </a:xfrm>
            <a:prstGeom prst="rect">
              <a:avLst/>
            </a:prstGeom>
          </p:spPr>
        </p:pic>
        <p:sp>
          <p:nvSpPr>
            <p:cNvPr id="18" name="TextBox 17"/>
            <p:cNvSpPr txBox="1"/>
            <p:nvPr/>
          </p:nvSpPr>
          <p:spPr>
            <a:xfrm>
              <a:off x="8411185" y="4729297"/>
              <a:ext cx="1705152" cy="523220"/>
            </a:xfrm>
            <a:prstGeom prst="rect">
              <a:avLst/>
            </a:prstGeom>
            <a:noFill/>
          </p:spPr>
          <p:txBody>
            <a:bodyPr wrap="square" rtlCol="0">
              <a:spAutoFit/>
            </a:bodyPr>
            <a:lstStyle/>
            <a:p>
              <a:pPr algn="ctr"/>
              <a:r>
                <a:rPr lang="en-US" sz="2800" dirty="0" err="1">
                  <a:latin typeface="SVN-Kitten" pitchFamily="50" charset="0"/>
                </a:rPr>
                <a:t>Mắt</a:t>
              </a:r>
              <a:r>
                <a:rPr lang="en-US" sz="2800" dirty="0">
                  <a:latin typeface="SVN-Kitten" pitchFamily="50" charset="0"/>
                </a:rPr>
                <a:t> </a:t>
              </a:r>
              <a:r>
                <a:rPr lang="en-US" sz="2800" dirty="0" err="1">
                  <a:latin typeface="SVN-Kitten" pitchFamily="50" charset="0"/>
                </a:rPr>
                <a:t>dõi</a:t>
              </a:r>
              <a:endParaRPr lang="en-US" sz="2800" dirty="0">
                <a:latin typeface="SVN-Kitten" pitchFamily="50" charset="0"/>
              </a:endParaRPr>
            </a:p>
          </p:txBody>
        </p:sp>
      </p:grpSp>
      <p:grpSp>
        <p:nvGrpSpPr>
          <p:cNvPr id="20" name="Group 19"/>
          <p:cNvGrpSpPr/>
          <p:nvPr/>
        </p:nvGrpSpPr>
        <p:grpSpPr>
          <a:xfrm>
            <a:off x="8631855" y="1793092"/>
            <a:ext cx="2542073" cy="1939897"/>
            <a:chOff x="8631855" y="1793092"/>
            <a:chExt cx="2542073" cy="1939897"/>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444" t="64673" b="7040"/>
            <a:stretch/>
          </p:blipFill>
          <p:spPr>
            <a:xfrm>
              <a:off x="8631855" y="1793092"/>
              <a:ext cx="2542073" cy="1939897"/>
            </a:xfrm>
            <a:prstGeom prst="rect">
              <a:avLst/>
            </a:prstGeom>
          </p:spPr>
        </p:pic>
        <p:sp>
          <p:nvSpPr>
            <p:cNvPr id="19" name="TextBox 18"/>
            <p:cNvSpPr txBox="1"/>
            <p:nvPr/>
          </p:nvSpPr>
          <p:spPr>
            <a:xfrm>
              <a:off x="9013105" y="2616517"/>
              <a:ext cx="1705152" cy="523220"/>
            </a:xfrm>
            <a:prstGeom prst="rect">
              <a:avLst/>
            </a:prstGeom>
            <a:noFill/>
          </p:spPr>
          <p:txBody>
            <a:bodyPr wrap="square" rtlCol="0">
              <a:spAutoFit/>
            </a:bodyPr>
            <a:lstStyle/>
            <a:p>
              <a:pPr algn="ctr"/>
              <a:r>
                <a:rPr lang="en-US" sz="2800" dirty="0" err="1">
                  <a:latin typeface="SVN-Kitten" pitchFamily="50" charset="0"/>
                </a:rPr>
                <a:t>Tay</a:t>
              </a:r>
              <a:r>
                <a:rPr lang="en-US" sz="2800" dirty="0">
                  <a:latin typeface="SVN-Kitten" pitchFamily="50" charset="0"/>
                </a:rPr>
                <a:t> </a:t>
              </a:r>
              <a:r>
                <a:rPr lang="en-US" sz="2800" dirty="0" err="1">
                  <a:latin typeface="SVN-Kitten" pitchFamily="50" charset="0"/>
                </a:rPr>
                <a:t>dò</a:t>
              </a:r>
              <a:endParaRPr lang="en-US" sz="2800" dirty="0">
                <a:latin typeface="SVN-Kitten" pitchFamily="50" charset="0"/>
              </a:endParaRPr>
            </a:p>
          </p:txBody>
        </p:sp>
      </p:grpSp>
      <p:cxnSp>
        <p:nvCxnSpPr>
          <p:cNvPr id="26" name="Curved Connector 25"/>
          <p:cNvCxnSpPr/>
          <p:nvPr/>
        </p:nvCxnSpPr>
        <p:spPr>
          <a:xfrm rot="10800000">
            <a:off x="3381966" y="3507261"/>
            <a:ext cx="1352081" cy="22573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14" idx="1"/>
          </p:cNvCxnSpPr>
          <p:nvPr/>
        </p:nvCxnSpPr>
        <p:spPr>
          <a:xfrm flipV="1">
            <a:off x="7613785" y="2763041"/>
            <a:ext cx="1018070" cy="47088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15" idx="1"/>
          </p:cNvCxnSpPr>
          <p:nvPr/>
        </p:nvCxnSpPr>
        <p:spPr>
          <a:xfrm>
            <a:off x="7110104" y="4637985"/>
            <a:ext cx="920026" cy="230079"/>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945" y="2165691"/>
            <a:ext cx="4981575" cy="4543425"/>
          </a:xfrm>
          <a:prstGeom prst="rect">
            <a:avLst/>
          </a:prstGeom>
        </p:spPr>
      </p:pic>
    </p:spTree>
    <p:extLst>
      <p:ext uri="{BB962C8B-B14F-4D97-AF65-F5344CB8AC3E}">
        <p14:creationId xmlns:p14="http://schemas.microsoft.com/office/powerpoint/2010/main" val="289765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i.vdoc.vn/data/image/2022/07/22/tieng-viet-3-trang-20-21-22-23-bai-4-doc-dao-le-hoi-den-trung-thu-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86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841643-29E4-A92F-4284-A80648DF5FA9}"/>
              </a:ext>
            </a:extLst>
          </p:cNvPr>
          <p:cNvSpPr txBox="1"/>
          <p:nvPr/>
        </p:nvSpPr>
        <p:spPr>
          <a:xfrm>
            <a:off x="1037296" y="646330"/>
            <a:ext cx="10646312"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Độc</a:t>
            </a:r>
            <a:r>
              <a:rPr lang="en-US" sz="7200" dirty="0">
                <a:solidFill>
                  <a:srgbClr val="0070C0"/>
                </a:solidFill>
              </a:rPr>
              <a:t> </a:t>
            </a:r>
            <a:r>
              <a:rPr lang="en-US" sz="7200" dirty="0" err="1">
                <a:solidFill>
                  <a:srgbClr val="0070C0"/>
                </a:solidFill>
              </a:rPr>
              <a:t>đáo</a:t>
            </a:r>
            <a:r>
              <a:rPr lang="en-US" sz="7200" dirty="0">
                <a:solidFill>
                  <a:srgbClr val="0070C0"/>
                </a:solidFill>
              </a:rPr>
              <a:t> </a:t>
            </a:r>
            <a:r>
              <a:rPr lang="en-US" sz="7200" dirty="0" err="1">
                <a:solidFill>
                  <a:srgbClr val="0070C0"/>
                </a:solidFill>
              </a:rPr>
              <a:t>lễ</a:t>
            </a:r>
            <a:r>
              <a:rPr lang="en-US" sz="7200" dirty="0">
                <a:solidFill>
                  <a:srgbClr val="0070C0"/>
                </a:solidFill>
              </a:rPr>
              <a:t> </a:t>
            </a:r>
            <a:r>
              <a:rPr lang="en-US" sz="7200" dirty="0" err="1">
                <a:solidFill>
                  <a:srgbClr val="0070C0"/>
                </a:solidFill>
              </a:rPr>
              <a:t>hội</a:t>
            </a:r>
            <a:r>
              <a:rPr lang="en-US" sz="7200" dirty="0">
                <a:solidFill>
                  <a:srgbClr val="0070C0"/>
                </a:solidFill>
              </a:rPr>
              <a:t> </a:t>
            </a:r>
            <a:r>
              <a:rPr lang="en-US" sz="7200" dirty="0" err="1">
                <a:solidFill>
                  <a:srgbClr val="0070C0"/>
                </a:solidFill>
              </a:rPr>
              <a:t>đèn</a:t>
            </a:r>
            <a:r>
              <a:rPr lang="en-US" sz="7200" dirty="0">
                <a:solidFill>
                  <a:srgbClr val="0070C0"/>
                </a:solidFill>
              </a:rPr>
              <a:t> </a:t>
            </a:r>
            <a:r>
              <a:rPr lang="en-US" sz="7200" dirty="0" err="1">
                <a:solidFill>
                  <a:srgbClr val="0070C0"/>
                </a:solidFill>
              </a:rPr>
              <a:t>Trung</a:t>
            </a:r>
            <a:r>
              <a:rPr lang="en-US" sz="7200" dirty="0">
                <a:solidFill>
                  <a:srgbClr val="0070C0"/>
                </a:solidFill>
              </a:rPr>
              <a:t> </a:t>
            </a:r>
            <a:r>
              <a:rPr lang="en-US" sz="7200" dirty="0" err="1">
                <a:solidFill>
                  <a:srgbClr val="0070C0"/>
                </a:solidFill>
              </a:rPr>
              <a:t>thu</a:t>
            </a:r>
            <a:endParaRPr lang="en-US" sz="7200" dirty="0">
              <a:solidFill>
                <a:srgbClr val="0070C0"/>
              </a:solidFill>
            </a:endParaRPr>
          </a:p>
        </p:txBody>
      </p:sp>
      <p:grpSp>
        <p:nvGrpSpPr>
          <p:cNvPr id="8" name="Group 7"/>
          <p:cNvGrpSpPr/>
          <p:nvPr/>
        </p:nvGrpSpPr>
        <p:grpSpPr>
          <a:xfrm>
            <a:off x="286393" y="1828800"/>
            <a:ext cx="11644080" cy="4739640"/>
            <a:chOff x="304080" y="2834640"/>
            <a:chExt cx="11644080" cy="3786694"/>
          </a:xfrm>
        </p:grpSpPr>
        <p:sp>
          <p:nvSpPr>
            <p:cNvPr id="5" name="Rectangle: Rounded Corners 15">
              <a:extLst>
                <a:ext uri="{FF2B5EF4-FFF2-40B4-BE49-F238E27FC236}">
                  <a16:creationId xmlns:a16="http://schemas.microsoft.com/office/drawing/2014/main" id="{12B83B23-E06A-778B-5EED-ABC9BB02D6C1}"/>
                </a:ext>
              </a:extLst>
            </p:cNvPr>
            <p:cNvSpPr/>
            <p:nvPr/>
          </p:nvSpPr>
          <p:spPr>
            <a:xfrm>
              <a:off x="304080" y="2834640"/>
              <a:ext cx="11644080" cy="3786694"/>
            </a:xfrm>
            <a:custGeom>
              <a:avLst/>
              <a:gdLst>
                <a:gd name="connsiteX0" fmla="*/ 0 w 11644080"/>
                <a:gd name="connsiteY0" fmla="*/ 354586 h 3786694"/>
                <a:gd name="connsiteX1" fmla="*/ 354586 w 11644080"/>
                <a:gd name="connsiteY1" fmla="*/ 0 h 3786694"/>
                <a:gd name="connsiteX2" fmla="*/ 11289494 w 11644080"/>
                <a:gd name="connsiteY2" fmla="*/ 0 h 3786694"/>
                <a:gd name="connsiteX3" fmla="*/ 11644080 w 11644080"/>
                <a:gd name="connsiteY3" fmla="*/ 354586 h 3786694"/>
                <a:gd name="connsiteX4" fmla="*/ 11644080 w 11644080"/>
                <a:gd name="connsiteY4" fmla="*/ 3432108 h 3786694"/>
                <a:gd name="connsiteX5" fmla="*/ 11289494 w 11644080"/>
                <a:gd name="connsiteY5" fmla="*/ 3786694 h 3786694"/>
                <a:gd name="connsiteX6" fmla="*/ 354586 w 11644080"/>
                <a:gd name="connsiteY6" fmla="*/ 3786694 h 3786694"/>
                <a:gd name="connsiteX7" fmla="*/ 0 w 11644080"/>
                <a:gd name="connsiteY7" fmla="*/ 3432108 h 3786694"/>
                <a:gd name="connsiteX8" fmla="*/ 0 w 11644080"/>
                <a:gd name="connsiteY8" fmla="*/ 354586 h 37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4080" h="3786694" fill="none" extrusionOk="0">
                  <a:moveTo>
                    <a:pt x="0" y="354586"/>
                  </a:moveTo>
                  <a:cubicBezTo>
                    <a:pt x="-32833" y="153444"/>
                    <a:pt x="179433" y="16912"/>
                    <a:pt x="354586" y="0"/>
                  </a:cubicBezTo>
                  <a:cubicBezTo>
                    <a:pt x="3964240" y="130954"/>
                    <a:pt x="9328884" y="43574"/>
                    <a:pt x="11289494" y="0"/>
                  </a:cubicBezTo>
                  <a:cubicBezTo>
                    <a:pt x="11506161" y="32094"/>
                    <a:pt x="11650631" y="166778"/>
                    <a:pt x="11644080" y="354586"/>
                  </a:cubicBezTo>
                  <a:cubicBezTo>
                    <a:pt x="11493641" y="1641410"/>
                    <a:pt x="11729959" y="2407208"/>
                    <a:pt x="11644080" y="3432108"/>
                  </a:cubicBezTo>
                  <a:cubicBezTo>
                    <a:pt x="11612538" y="3633120"/>
                    <a:pt x="11463718" y="3771785"/>
                    <a:pt x="11289494" y="3786694"/>
                  </a:cubicBezTo>
                  <a:cubicBezTo>
                    <a:pt x="9943521" y="3941891"/>
                    <a:pt x="4005853" y="3949714"/>
                    <a:pt x="354586" y="3786694"/>
                  </a:cubicBezTo>
                  <a:cubicBezTo>
                    <a:pt x="160828" y="3758636"/>
                    <a:pt x="-25195" y="3642652"/>
                    <a:pt x="0" y="3432108"/>
                  </a:cubicBezTo>
                  <a:cubicBezTo>
                    <a:pt x="64656" y="1900832"/>
                    <a:pt x="-17807" y="882854"/>
                    <a:pt x="0" y="354586"/>
                  </a:cubicBezTo>
                  <a:close/>
                </a:path>
                <a:path w="11644080" h="3786694" stroke="0" extrusionOk="0">
                  <a:moveTo>
                    <a:pt x="0" y="354586"/>
                  </a:moveTo>
                  <a:cubicBezTo>
                    <a:pt x="-10782" y="152103"/>
                    <a:pt x="131792" y="10119"/>
                    <a:pt x="354586" y="0"/>
                  </a:cubicBezTo>
                  <a:cubicBezTo>
                    <a:pt x="4577386" y="132882"/>
                    <a:pt x="9317753" y="-84951"/>
                    <a:pt x="11289494" y="0"/>
                  </a:cubicBezTo>
                  <a:cubicBezTo>
                    <a:pt x="11481532" y="3705"/>
                    <a:pt x="11637960" y="192579"/>
                    <a:pt x="11644080" y="354586"/>
                  </a:cubicBezTo>
                  <a:cubicBezTo>
                    <a:pt x="11664267" y="987912"/>
                    <a:pt x="11796560" y="2804980"/>
                    <a:pt x="11644080" y="3432108"/>
                  </a:cubicBezTo>
                  <a:cubicBezTo>
                    <a:pt x="11676278" y="3631760"/>
                    <a:pt x="11487460" y="3782303"/>
                    <a:pt x="11289494" y="3786694"/>
                  </a:cubicBezTo>
                  <a:cubicBezTo>
                    <a:pt x="9799071" y="3874333"/>
                    <a:pt x="1643511" y="3714015"/>
                    <a:pt x="354586" y="3786694"/>
                  </a:cubicBezTo>
                  <a:cubicBezTo>
                    <a:pt x="155564" y="3756276"/>
                    <a:pt x="-14169" y="3647630"/>
                    <a:pt x="0" y="3432108"/>
                  </a:cubicBezTo>
                  <a:cubicBezTo>
                    <a:pt x="-38581" y="2120689"/>
                    <a:pt x="63341" y="1561000"/>
                    <a:pt x="0" y="354586"/>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5920" y="3508038"/>
              <a:ext cx="10820400" cy="2139290"/>
            </a:xfrm>
            <a:prstGeom prst="rect">
              <a:avLst/>
            </a:prstGeom>
            <a:noFill/>
          </p:spPr>
          <p:txBody>
            <a:bodyPr wrap="square" rtlCol="0">
              <a:spAutoFit/>
            </a:bodyPr>
            <a:lstStyle/>
            <a:p>
              <a:pPr algn="just"/>
              <a:r>
                <a:rPr lang="en-US" sz="2800" dirty="0">
                  <a:latin typeface="+mj-lt"/>
                  <a:cs typeface="Calibri" panose="020F0502020204030204" pitchFamily="34" charset="0"/>
                </a:rPr>
                <a:t>     </a:t>
              </a:r>
              <a:r>
                <a:rPr lang="vi-VN" sz="2800" dirty="0">
                  <a:latin typeface="Calibri" panose="020F0502020204030204" pitchFamily="34" charset="0"/>
                  <a:cs typeface="Calibri" panose="020F0502020204030204" pitchFamily="34" charset="0"/>
                </a:rPr>
                <a:t>Cứ mỗi độ thu về, vào lễ hội Trung thu, phố phường Tuyên Quang lại bừng lên lộng lẫy với đủ sắc màu và kiểu dáng độc đáo của những chiếc đèn khổng lồ.</a:t>
              </a:r>
            </a:p>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Trước lễ hội khoảng một tuần, những chiếc xe gắn đèn màu đã mang đến không khí náo nức rộn r</a:t>
              </a:r>
              <a:r>
                <a:rPr lang="en-US" sz="2800" dirty="0">
                  <a:latin typeface="Calibri" panose="020F0502020204030204" pitchFamily="34" charset="0"/>
                  <a:cs typeface="Calibri" panose="020F0502020204030204" pitchFamily="34" charset="0"/>
                </a:rPr>
                <a:t>ã</a:t>
              </a:r>
              <a:r>
                <a:rPr lang="vi-VN" sz="2800" dirty="0">
                  <a:latin typeface="Calibri" panose="020F0502020204030204" pitchFamily="34" charset="0"/>
                  <a:cs typeface="Calibri" panose="020F0502020204030204" pitchFamily="34" charset="0"/>
                </a:rPr>
                <a:t> cho các ngả đường của thành phố.</a:t>
              </a:r>
            </a:p>
            <a:p>
              <a:pPr algn="just"/>
              <a:endParaRPr lang="en-US" sz="2800" dirty="0">
                <a:latin typeface="+mj-lt"/>
                <a:cs typeface="Calibri" panose="020F0502020204030204" pitchFamily="34" charset="0"/>
              </a:endParaRPr>
            </a:p>
          </p:txBody>
        </p:sp>
      </p:grpSp>
      <p:grpSp>
        <p:nvGrpSpPr>
          <p:cNvPr id="10" name="Group 9"/>
          <p:cNvGrpSpPr/>
          <p:nvPr/>
        </p:nvGrpSpPr>
        <p:grpSpPr>
          <a:xfrm>
            <a:off x="-1354862" y="0"/>
            <a:ext cx="7281723" cy="790893"/>
            <a:chOff x="-1354862" y="0"/>
            <a:chExt cx="7281723" cy="790893"/>
          </a:xfrm>
        </p:grpSpPr>
        <p:sp>
          <p:nvSpPr>
            <p:cNvPr id="9" name="Pentagon 8"/>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Tree>
    <p:extLst>
      <p:ext uri="{BB962C8B-B14F-4D97-AF65-F5344CB8AC3E}">
        <p14:creationId xmlns:p14="http://schemas.microsoft.com/office/powerpoint/2010/main" val="315011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i.vdoc.vn/data/image/2022/07/22/tieng-viet-3-trang-20-21-22-23-bai-4-doc-dao-le-hoi-den-trung-thu-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86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5">
            <a:extLst>
              <a:ext uri="{FF2B5EF4-FFF2-40B4-BE49-F238E27FC236}">
                <a16:creationId xmlns:a16="http://schemas.microsoft.com/office/drawing/2014/main" id="{12B83B23-E06A-778B-5EED-ABC9BB02D6C1}"/>
              </a:ext>
            </a:extLst>
          </p:cNvPr>
          <p:cNvSpPr/>
          <p:nvPr/>
        </p:nvSpPr>
        <p:spPr>
          <a:xfrm>
            <a:off x="194953" y="1901578"/>
            <a:ext cx="11826960" cy="4860000"/>
          </a:xfrm>
          <a:custGeom>
            <a:avLst/>
            <a:gdLst>
              <a:gd name="connsiteX0" fmla="*/ 0 w 11826960"/>
              <a:gd name="connsiteY0" fmla="*/ 455090 h 4860000"/>
              <a:gd name="connsiteX1" fmla="*/ 455090 w 11826960"/>
              <a:gd name="connsiteY1" fmla="*/ 0 h 4860000"/>
              <a:gd name="connsiteX2" fmla="*/ 11371870 w 11826960"/>
              <a:gd name="connsiteY2" fmla="*/ 0 h 4860000"/>
              <a:gd name="connsiteX3" fmla="*/ 11826960 w 11826960"/>
              <a:gd name="connsiteY3" fmla="*/ 455090 h 4860000"/>
              <a:gd name="connsiteX4" fmla="*/ 11826960 w 11826960"/>
              <a:gd name="connsiteY4" fmla="*/ 4404910 h 4860000"/>
              <a:gd name="connsiteX5" fmla="*/ 11371870 w 11826960"/>
              <a:gd name="connsiteY5" fmla="*/ 4860000 h 4860000"/>
              <a:gd name="connsiteX6" fmla="*/ 455090 w 11826960"/>
              <a:gd name="connsiteY6" fmla="*/ 4860000 h 4860000"/>
              <a:gd name="connsiteX7" fmla="*/ 0 w 11826960"/>
              <a:gd name="connsiteY7" fmla="*/ 4404910 h 4860000"/>
              <a:gd name="connsiteX8" fmla="*/ 0 w 11826960"/>
              <a:gd name="connsiteY8" fmla="*/ 45509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6960" h="4860000" fill="none" extrusionOk="0">
                <a:moveTo>
                  <a:pt x="0" y="455090"/>
                </a:moveTo>
                <a:cubicBezTo>
                  <a:pt x="-46604" y="196213"/>
                  <a:pt x="225486" y="17775"/>
                  <a:pt x="455090" y="0"/>
                </a:cubicBezTo>
                <a:cubicBezTo>
                  <a:pt x="1849825" y="130954"/>
                  <a:pt x="7729304" y="43574"/>
                  <a:pt x="11371870" y="0"/>
                </a:cubicBezTo>
                <a:cubicBezTo>
                  <a:pt x="11636059" y="19794"/>
                  <a:pt x="11857658" y="241354"/>
                  <a:pt x="11826960" y="455090"/>
                </a:cubicBezTo>
                <a:cubicBezTo>
                  <a:pt x="11676521" y="1172577"/>
                  <a:pt x="11912839" y="2949408"/>
                  <a:pt x="11826960" y="4404910"/>
                </a:cubicBezTo>
                <a:cubicBezTo>
                  <a:pt x="11801404" y="4660446"/>
                  <a:pt x="11605324" y="4847660"/>
                  <a:pt x="11371870" y="4860000"/>
                </a:cubicBezTo>
                <a:cubicBezTo>
                  <a:pt x="8252656" y="5015197"/>
                  <a:pt x="3024115" y="5023020"/>
                  <a:pt x="455090" y="4860000"/>
                </a:cubicBezTo>
                <a:cubicBezTo>
                  <a:pt x="206484" y="4823037"/>
                  <a:pt x="-34876" y="4676613"/>
                  <a:pt x="0" y="4404910"/>
                </a:cubicBezTo>
                <a:cubicBezTo>
                  <a:pt x="64656" y="3578723"/>
                  <a:pt x="-17807" y="1893335"/>
                  <a:pt x="0" y="455090"/>
                </a:cubicBezTo>
                <a:close/>
              </a:path>
              <a:path w="11826960" h="4860000" stroke="0" extrusionOk="0">
                <a:moveTo>
                  <a:pt x="0" y="455090"/>
                </a:moveTo>
                <a:cubicBezTo>
                  <a:pt x="-4097" y="201224"/>
                  <a:pt x="198763" y="1872"/>
                  <a:pt x="455090" y="0"/>
                </a:cubicBezTo>
                <a:cubicBezTo>
                  <a:pt x="4725345" y="132882"/>
                  <a:pt x="5976394" y="-84951"/>
                  <a:pt x="11371870" y="0"/>
                </a:cubicBezTo>
                <a:cubicBezTo>
                  <a:pt x="11589706" y="32717"/>
                  <a:pt x="11818421" y="250949"/>
                  <a:pt x="11826960" y="455090"/>
                </a:cubicBezTo>
                <a:cubicBezTo>
                  <a:pt x="11847147" y="1957541"/>
                  <a:pt x="11979440" y="3738296"/>
                  <a:pt x="11826960" y="4404910"/>
                </a:cubicBezTo>
                <a:cubicBezTo>
                  <a:pt x="11833561" y="4657032"/>
                  <a:pt x="11639549" y="4826372"/>
                  <a:pt x="11371870" y="4860000"/>
                </a:cubicBezTo>
                <a:cubicBezTo>
                  <a:pt x="9950011" y="4947639"/>
                  <a:pt x="4136589" y="4787321"/>
                  <a:pt x="455090" y="4860000"/>
                </a:cubicBezTo>
                <a:cubicBezTo>
                  <a:pt x="201502" y="4838557"/>
                  <a:pt x="-22382" y="4687353"/>
                  <a:pt x="0" y="4404910"/>
                </a:cubicBezTo>
                <a:cubicBezTo>
                  <a:pt x="-38581" y="3834724"/>
                  <a:pt x="63341" y="1529094"/>
                  <a:pt x="0" y="455090"/>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841643-29E4-A92F-4284-A80648DF5FA9}"/>
              </a:ext>
            </a:extLst>
          </p:cNvPr>
          <p:cNvSpPr txBox="1"/>
          <p:nvPr/>
        </p:nvSpPr>
        <p:spPr>
          <a:xfrm>
            <a:off x="1002221" y="701249"/>
            <a:ext cx="10646312"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Độc</a:t>
            </a:r>
            <a:r>
              <a:rPr lang="en-US" sz="7200" dirty="0">
                <a:solidFill>
                  <a:srgbClr val="0070C0"/>
                </a:solidFill>
              </a:rPr>
              <a:t> </a:t>
            </a:r>
            <a:r>
              <a:rPr lang="en-US" sz="7200" dirty="0" err="1">
                <a:solidFill>
                  <a:srgbClr val="0070C0"/>
                </a:solidFill>
              </a:rPr>
              <a:t>đáo</a:t>
            </a:r>
            <a:r>
              <a:rPr lang="en-US" sz="7200" dirty="0">
                <a:solidFill>
                  <a:srgbClr val="0070C0"/>
                </a:solidFill>
              </a:rPr>
              <a:t> </a:t>
            </a:r>
            <a:r>
              <a:rPr lang="en-US" sz="7200" dirty="0" err="1">
                <a:solidFill>
                  <a:srgbClr val="0070C0"/>
                </a:solidFill>
              </a:rPr>
              <a:t>lễ</a:t>
            </a:r>
            <a:r>
              <a:rPr lang="en-US" sz="7200" dirty="0">
                <a:solidFill>
                  <a:srgbClr val="0070C0"/>
                </a:solidFill>
              </a:rPr>
              <a:t> </a:t>
            </a:r>
            <a:r>
              <a:rPr lang="en-US" sz="7200" dirty="0" err="1">
                <a:solidFill>
                  <a:srgbClr val="0070C0"/>
                </a:solidFill>
              </a:rPr>
              <a:t>hội</a:t>
            </a:r>
            <a:r>
              <a:rPr lang="en-US" sz="7200" dirty="0">
                <a:solidFill>
                  <a:srgbClr val="0070C0"/>
                </a:solidFill>
              </a:rPr>
              <a:t> </a:t>
            </a:r>
            <a:r>
              <a:rPr lang="en-US" sz="7200" dirty="0" err="1">
                <a:solidFill>
                  <a:srgbClr val="0070C0"/>
                </a:solidFill>
              </a:rPr>
              <a:t>đèn</a:t>
            </a:r>
            <a:r>
              <a:rPr lang="en-US" sz="7200" dirty="0">
                <a:solidFill>
                  <a:srgbClr val="0070C0"/>
                </a:solidFill>
              </a:rPr>
              <a:t> </a:t>
            </a:r>
            <a:r>
              <a:rPr lang="en-US" sz="7200" dirty="0" err="1">
                <a:solidFill>
                  <a:srgbClr val="0070C0"/>
                </a:solidFill>
              </a:rPr>
              <a:t>Trung</a:t>
            </a:r>
            <a:r>
              <a:rPr lang="en-US" sz="7200" dirty="0">
                <a:solidFill>
                  <a:srgbClr val="0070C0"/>
                </a:solidFill>
              </a:rPr>
              <a:t> </a:t>
            </a:r>
            <a:r>
              <a:rPr lang="en-US" sz="7200" dirty="0" err="1">
                <a:solidFill>
                  <a:srgbClr val="0070C0"/>
                </a:solidFill>
              </a:rPr>
              <a:t>thu</a:t>
            </a:r>
            <a:endParaRPr lang="en-US" sz="7200" dirty="0">
              <a:solidFill>
                <a:srgbClr val="0070C0"/>
              </a:solidFill>
            </a:endParaRPr>
          </a:p>
        </p:txBody>
      </p:sp>
      <p:sp>
        <p:nvSpPr>
          <p:cNvPr id="4" name="TextBox 3"/>
          <p:cNvSpPr txBox="1"/>
          <p:nvPr/>
        </p:nvSpPr>
        <p:spPr>
          <a:xfrm>
            <a:off x="568333" y="2269748"/>
            <a:ext cx="11080200" cy="483209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Người lớn vui vẻ đẩy xe đèn, trẻ em hớn hở ngồi trên xe thích thú ng</a:t>
            </a:r>
            <a:r>
              <a:rPr lang="en-US" sz="2800" dirty="0">
                <a:latin typeface="Calibri" panose="020F0502020204030204" pitchFamily="34" charset="0"/>
                <a:cs typeface="Calibri" panose="020F0502020204030204" pitchFamily="34" charset="0"/>
              </a:rPr>
              <a:t>ắ</a:t>
            </a:r>
            <a:r>
              <a:rPr lang="vi-VN" sz="2800" dirty="0">
                <a:latin typeface="Calibri" panose="020F0502020204030204" pitchFamily="34" charset="0"/>
                <a:cs typeface="Calibri" panose="020F0502020204030204" pitchFamily="34" charset="0"/>
              </a:rPr>
              <a:t>m nhìn phố phường ngày hội. Đèn ông sao rực rỡ, đèn rồng, đèn phượng bay bổng; đèn rùa và thỏ, đèn hình cô Tấm và quả thị gợi nhắc những câu chuyện cổ thân thương, đèn về các anh hùng dân tộc mang theo niềm tự hào sâu sắc.</a:t>
            </a:r>
          </a:p>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Lễ hội đèn Trung thu còn là dịp để người dân Tuyên Quang sống lại với tuổi thơ đầy sắc màu. Mọi người luôn mong chờ đến lễ hội để đón xem những chiếc đèn khổng lồ được làm từ đôi bàn tay khéo léo, chan chứa tình yêu quê hương của các nghệ nhân.</a:t>
            </a:r>
          </a:p>
          <a:p>
            <a:pPr algn="r"/>
            <a:r>
              <a:rPr lang="vi-VN" sz="2800" i="1" dirty="0">
                <a:latin typeface="+mj-lt"/>
              </a:rPr>
              <a:t>Mai Hương</a:t>
            </a:r>
            <a:endParaRPr lang="vi-VN" sz="2800" dirty="0">
              <a:latin typeface="+mj-lt"/>
            </a:endParaRPr>
          </a:p>
          <a:p>
            <a:pPr algn="just"/>
            <a:endParaRPr lang="en-US" sz="2800" dirty="0">
              <a:latin typeface="+mj-lt"/>
              <a:cs typeface="Calibri" panose="020F0502020204030204" pitchFamily="34" charset="0"/>
            </a:endParaRPr>
          </a:p>
        </p:txBody>
      </p:sp>
      <p:grpSp>
        <p:nvGrpSpPr>
          <p:cNvPr id="6" name="Group 5"/>
          <p:cNvGrpSpPr/>
          <p:nvPr/>
        </p:nvGrpSpPr>
        <p:grpSpPr>
          <a:xfrm>
            <a:off x="-1354862" y="0"/>
            <a:ext cx="7281723" cy="790893"/>
            <a:chOff x="-1354862" y="0"/>
            <a:chExt cx="7281723" cy="790893"/>
          </a:xfrm>
        </p:grpSpPr>
        <p:sp>
          <p:nvSpPr>
            <p:cNvPr id="8" name="Pentagon 7"/>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Tree>
    <p:extLst>
      <p:ext uri="{BB962C8B-B14F-4D97-AF65-F5344CB8AC3E}">
        <p14:creationId xmlns:p14="http://schemas.microsoft.com/office/powerpoint/2010/main" val="341539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background đề tài trung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354862" y="0"/>
            <a:ext cx="7281723" cy="790893"/>
            <a:chOff x="-1354862" y="0"/>
            <a:chExt cx="7281723" cy="790893"/>
          </a:xfrm>
        </p:grpSpPr>
        <p:sp>
          <p:nvSpPr>
            <p:cNvPr id="4" name="Pentagon 3"/>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
        <p:nvSpPr>
          <p:cNvPr id="7" name="Rectangle: Rounded Corners 18">
            <a:extLst>
              <a:ext uri="{FF2B5EF4-FFF2-40B4-BE49-F238E27FC236}">
                <a16:creationId xmlns:a16="http://schemas.microsoft.com/office/drawing/2014/main" id="{C5E3E5F0-BE19-00D3-81FE-C775F535E6D4}"/>
              </a:ext>
            </a:extLst>
          </p:cNvPr>
          <p:cNvSpPr/>
          <p:nvPr/>
        </p:nvSpPr>
        <p:spPr>
          <a:xfrm>
            <a:off x="685801" y="2548561"/>
            <a:ext cx="10972800" cy="2748361"/>
          </a:xfrm>
          <a:custGeom>
            <a:avLst/>
            <a:gdLst>
              <a:gd name="connsiteX0" fmla="*/ 0 w 10972800"/>
              <a:gd name="connsiteY0" fmla="*/ 257357 h 2748361"/>
              <a:gd name="connsiteX1" fmla="*/ 257357 w 10972800"/>
              <a:gd name="connsiteY1" fmla="*/ 0 h 2748361"/>
              <a:gd name="connsiteX2" fmla="*/ 10715443 w 10972800"/>
              <a:gd name="connsiteY2" fmla="*/ 0 h 2748361"/>
              <a:gd name="connsiteX3" fmla="*/ 10972800 w 10972800"/>
              <a:gd name="connsiteY3" fmla="*/ 257357 h 2748361"/>
              <a:gd name="connsiteX4" fmla="*/ 10972800 w 10972800"/>
              <a:gd name="connsiteY4" fmla="*/ 2491004 h 2748361"/>
              <a:gd name="connsiteX5" fmla="*/ 10715443 w 10972800"/>
              <a:gd name="connsiteY5" fmla="*/ 2748361 h 2748361"/>
              <a:gd name="connsiteX6" fmla="*/ 257357 w 10972800"/>
              <a:gd name="connsiteY6" fmla="*/ 2748361 h 2748361"/>
              <a:gd name="connsiteX7" fmla="*/ 0 w 10972800"/>
              <a:gd name="connsiteY7" fmla="*/ 2491004 h 2748361"/>
              <a:gd name="connsiteX8" fmla="*/ 0 w 10972800"/>
              <a:gd name="connsiteY8" fmla="*/ 257357 h 274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748361" fill="none" extrusionOk="0">
                <a:moveTo>
                  <a:pt x="0" y="257357"/>
                </a:moveTo>
                <a:cubicBezTo>
                  <a:pt x="-22710" y="111550"/>
                  <a:pt x="137185" y="17961"/>
                  <a:pt x="257357" y="0"/>
                </a:cubicBezTo>
                <a:cubicBezTo>
                  <a:pt x="1900487" y="130954"/>
                  <a:pt x="8257170" y="43574"/>
                  <a:pt x="10715443" y="0"/>
                </a:cubicBezTo>
                <a:cubicBezTo>
                  <a:pt x="10859631" y="3164"/>
                  <a:pt x="10988679" y="134673"/>
                  <a:pt x="10972800" y="257357"/>
                </a:cubicBezTo>
                <a:cubicBezTo>
                  <a:pt x="10822361" y="1142778"/>
                  <a:pt x="11058679" y="1460332"/>
                  <a:pt x="10972800" y="2491004"/>
                </a:cubicBezTo>
                <a:cubicBezTo>
                  <a:pt x="10951922" y="2636566"/>
                  <a:pt x="10850385" y="2743399"/>
                  <a:pt x="10715443" y="2748361"/>
                </a:cubicBezTo>
                <a:cubicBezTo>
                  <a:pt x="6832803" y="2903558"/>
                  <a:pt x="4724998" y="2911381"/>
                  <a:pt x="257357" y="2748361"/>
                </a:cubicBezTo>
                <a:cubicBezTo>
                  <a:pt x="116604" y="2729681"/>
                  <a:pt x="-19328" y="2644424"/>
                  <a:pt x="0" y="2491004"/>
                </a:cubicBezTo>
                <a:cubicBezTo>
                  <a:pt x="64656" y="1770782"/>
                  <a:pt x="-17807" y="663902"/>
                  <a:pt x="0" y="257357"/>
                </a:cubicBezTo>
                <a:close/>
              </a:path>
              <a:path w="10972800" h="2748361" stroke="0" extrusionOk="0">
                <a:moveTo>
                  <a:pt x="0" y="257357"/>
                </a:moveTo>
                <a:cubicBezTo>
                  <a:pt x="-7363" y="110682"/>
                  <a:pt x="101495" y="5153"/>
                  <a:pt x="257357" y="0"/>
                </a:cubicBezTo>
                <a:cubicBezTo>
                  <a:pt x="3455723" y="132882"/>
                  <a:pt x="6174862" y="-84951"/>
                  <a:pt x="10715443" y="0"/>
                </a:cubicBezTo>
                <a:cubicBezTo>
                  <a:pt x="10837671" y="19439"/>
                  <a:pt x="10968858" y="137014"/>
                  <a:pt x="10972800" y="257357"/>
                </a:cubicBezTo>
                <a:cubicBezTo>
                  <a:pt x="10992987" y="1267284"/>
                  <a:pt x="11125280" y="2222113"/>
                  <a:pt x="10972800" y="2491004"/>
                </a:cubicBezTo>
                <a:cubicBezTo>
                  <a:pt x="10997165" y="2636028"/>
                  <a:pt x="10867665" y="2727599"/>
                  <a:pt x="10715443" y="2748361"/>
                </a:cubicBezTo>
                <a:cubicBezTo>
                  <a:pt x="9117879" y="2836000"/>
                  <a:pt x="4002427" y="2675682"/>
                  <a:pt x="257357" y="2748361"/>
                </a:cubicBezTo>
                <a:cubicBezTo>
                  <a:pt x="113744" y="2734261"/>
                  <a:pt x="-15902" y="2655238"/>
                  <a:pt x="0" y="2491004"/>
                </a:cubicBezTo>
                <a:cubicBezTo>
                  <a:pt x="-38581" y="1825902"/>
                  <a:pt x="63341" y="860620"/>
                  <a:pt x="0" y="257357"/>
                </a:cubicBezTo>
                <a:close/>
              </a:path>
            </a:pathLst>
          </a:custGeom>
          <a:solidFill>
            <a:srgbClr val="FDF8FB">
              <a:alpha val="85000"/>
            </a:srgbClr>
          </a:solidFill>
          <a:ln w="28575" cap="rnd" cmpd="thinThick">
            <a:solidFill>
              <a:srgbClr val="00206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5" y="1750364"/>
            <a:ext cx="2185913" cy="2185913"/>
          </a:xfrm>
          <a:prstGeom prst="rect">
            <a:avLst/>
          </a:prstGeom>
        </p:spPr>
      </p:pic>
      <p:sp>
        <p:nvSpPr>
          <p:cNvPr id="8" name="Rectangle 7"/>
          <p:cNvSpPr/>
          <p:nvPr/>
        </p:nvSpPr>
        <p:spPr>
          <a:xfrm>
            <a:off x="1686741" y="2782115"/>
            <a:ext cx="9418320" cy="2308324"/>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Cứ mỗi độ thu về, vào lễ hội Trung thu, phố phường Tuyên Quang lại bừng lên lộng lẫy với đủ sắc màu và kiểu dáng độc đáo của những chiếc đèn khổng lồ.</a:t>
            </a:r>
          </a:p>
        </p:txBody>
      </p:sp>
      <p:sp>
        <p:nvSpPr>
          <p:cNvPr id="10" name="Rectangle: Rounded Corners 22">
            <a:extLst>
              <a:ext uri="{FF2B5EF4-FFF2-40B4-BE49-F238E27FC236}">
                <a16:creationId xmlns:a16="http://schemas.microsoft.com/office/drawing/2014/main" id="{4F3C4EC6-5AF0-E92B-1516-7A4E843CF515}"/>
              </a:ext>
            </a:extLst>
          </p:cNvPr>
          <p:cNvSpPr/>
          <p:nvPr/>
        </p:nvSpPr>
        <p:spPr>
          <a:xfrm>
            <a:off x="8200856" y="3396217"/>
            <a:ext cx="1522264" cy="540132"/>
          </a:xfrm>
          <a:custGeom>
            <a:avLst/>
            <a:gdLst>
              <a:gd name="connsiteX0" fmla="*/ 0 w 1522264"/>
              <a:gd name="connsiteY0" fmla="*/ 90024 h 540132"/>
              <a:gd name="connsiteX1" fmla="*/ 90024 w 1522264"/>
              <a:gd name="connsiteY1" fmla="*/ 0 h 540132"/>
              <a:gd name="connsiteX2" fmla="*/ 747710 w 1522264"/>
              <a:gd name="connsiteY2" fmla="*/ 0 h 540132"/>
              <a:gd name="connsiteX3" fmla="*/ 1432240 w 1522264"/>
              <a:gd name="connsiteY3" fmla="*/ 0 h 540132"/>
              <a:gd name="connsiteX4" fmla="*/ 1522264 w 1522264"/>
              <a:gd name="connsiteY4" fmla="*/ 90024 h 540132"/>
              <a:gd name="connsiteX5" fmla="*/ 1522264 w 1522264"/>
              <a:gd name="connsiteY5" fmla="*/ 450108 h 540132"/>
              <a:gd name="connsiteX6" fmla="*/ 1432240 w 1522264"/>
              <a:gd name="connsiteY6" fmla="*/ 540132 h 540132"/>
              <a:gd name="connsiteX7" fmla="*/ 801398 w 1522264"/>
              <a:gd name="connsiteY7" fmla="*/ 540132 h 540132"/>
              <a:gd name="connsiteX8" fmla="*/ 90024 w 1522264"/>
              <a:gd name="connsiteY8" fmla="*/ 540132 h 540132"/>
              <a:gd name="connsiteX9" fmla="*/ 0 w 1522264"/>
              <a:gd name="connsiteY9" fmla="*/ 450108 h 540132"/>
              <a:gd name="connsiteX10" fmla="*/ 0 w 1522264"/>
              <a:gd name="connsiteY10" fmla="*/ 90024 h 5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264" h="540132" extrusionOk="0">
                <a:moveTo>
                  <a:pt x="0" y="90024"/>
                </a:moveTo>
                <a:cubicBezTo>
                  <a:pt x="-4058" y="32717"/>
                  <a:pt x="48124" y="7552"/>
                  <a:pt x="90024" y="0"/>
                </a:cubicBezTo>
                <a:cubicBezTo>
                  <a:pt x="399300" y="-6157"/>
                  <a:pt x="597997" y="23850"/>
                  <a:pt x="747710" y="0"/>
                </a:cubicBezTo>
                <a:cubicBezTo>
                  <a:pt x="897423" y="-23850"/>
                  <a:pt x="1096245" y="14840"/>
                  <a:pt x="1432240" y="0"/>
                </a:cubicBezTo>
                <a:cubicBezTo>
                  <a:pt x="1485059" y="5871"/>
                  <a:pt x="1528147" y="48927"/>
                  <a:pt x="1522264" y="90024"/>
                </a:cubicBezTo>
                <a:cubicBezTo>
                  <a:pt x="1509177" y="201732"/>
                  <a:pt x="1508468" y="360137"/>
                  <a:pt x="1522264" y="450108"/>
                </a:cubicBezTo>
                <a:cubicBezTo>
                  <a:pt x="1515461" y="505352"/>
                  <a:pt x="1483975" y="542291"/>
                  <a:pt x="1432240" y="540132"/>
                </a:cubicBezTo>
                <a:cubicBezTo>
                  <a:pt x="1272455" y="528641"/>
                  <a:pt x="1050434" y="565351"/>
                  <a:pt x="801398" y="540132"/>
                </a:cubicBezTo>
                <a:cubicBezTo>
                  <a:pt x="552362" y="514913"/>
                  <a:pt x="259720" y="544899"/>
                  <a:pt x="90024" y="540132"/>
                </a:cubicBezTo>
                <a:cubicBezTo>
                  <a:pt x="40459" y="541700"/>
                  <a:pt x="5144" y="504732"/>
                  <a:pt x="0" y="450108"/>
                </a:cubicBezTo>
                <a:cubicBezTo>
                  <a:pt x="-16617" y="318503"/>
                  <a:pt x="-11340" y="246026"/>
                  <a:pt x="0" y="90024"/>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ontrols>
      <mc:AlternateContent xmlns:mc="http://schemas.openxmlformats.org/markup-compatibility/2006">
        <mc:Choice xmlns:v="urn:schemas-microsoft-com:vml" Requires="v">
          <p:control name="TextBox1" r:id="rId1" imgW="5829480" imgH="1314360"/>
        </mc:Choice>
        <mc:Fallback>
          <p:control name="TextBox1" r:id="rId1" imgW="5829480" imgH="1314360">
            <p:pic>
              <p:nvPicPr>
                <p:cNvPr id="11" name="TextBox1">
                  <a:extLst>
                    <a:ext uri="{FF2B5EF4-FFF2-40B4-BE49-F238E27FC236}">
                      <a16:creationId xmlns:a16="http://schemas.microsoft.com/office/drawing/2014/main" id="{D8A0A588-53B2-95F9-2ED5-FD77EF0B2D27}"/>
                    </a:ext>
                  </a:extLst>
                </p:cNvPr>
                <p:cNvPicPr>
                  <a:picLocks/>
                </p:cNvPicPr>
                <p:nvPr/>
              </p:nvPicPr>
              <p:blipFill>
                <a:blip r:embed="rId6"/>
                <a:stretch>
                  <a:fillRect/>
                </a:stretch>
              </p:blipFill>
              <p:spPr>
                <a:xfrm>
                  <a:off x="5712621" y="567415"/>
                  <a:ext cx="5826438" cy="1311921"/>
                </a:xfrm>
                <a:prstGeom prst="rect">
                  <a:avLst/>
                </a:prstGeom>
              </p:spPr>
            </p:pic>
          </p:control>
        </mc:Fallback>
      </mc:AlternateContent>
    </p:controls>
    <p:extLst>
      <p:ext uri="{BB962C8B-B14F-4D97-AF65-F5344CB8AC3E}">
        <p14:creationId xmlns:p14="http://schemas.microsoft.com/office/powerpoint/2010/main" val="220397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background đề tài trung th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354862" y="0"/>
            <a:ext cx="7281723" cy="790893"/>
            <a:chOff x="-1354862" y="0"/>
            <a:chExt cx="7281723" cy="790893"/>
          </a:xfrm>
        </p:grpSpPr>
        <p:sp>
          <p:nvSpPr>
            <p:cNvPr id="4" name="Pentagon 3"/>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
        <p:nvSpPr>
          <p:cNvPr id="7" name="Rectangle: Rounded Corners 18">
            <a:extLst>
              <a:ext uri="{FF2B5EF4-FFF2-40B4-BE49-F238E27FC236}">
                <a16:creationId xmlns:a16="http://schemas.microsoft.com/office/drawing/2014/main" id="{C5E3E5F0-BE19-00D3-81FE-C775F535E6D4}"/>
              </a:ext>
            </a:extLst>
          </p:cNvPr>
          <p:cNvSpPr/>
          <p:nvPr/>
        </p:nvSpPr>
        <p:spPr>
          <a:xfrm>
            <a:off x="609600" y="2269413"/>
            <a:ext cx="10972800" cy="2134947"/>
          </a:xfrm>
          <a:custGeom>
            <a:avLst/>
            <a:gdLst>
              <a:gd name="connsiteX0" fmla="*/ 0 w 10972800"/>
              <a:gd name="connsiteY0" fmla="*/ 199916 h 2134947"/>
              <a:gd name="connsiteX1" fmla="*/ 199916 w 10972800"/>
              <a:gd name="connsiteY1" fmla="*/ 0 h 2134947"/>
              <a:gd name="connsiteX2" fmla="*/ 10772884 w 10972800"/>
              <a:gd name="connsiteY2" fmla="*/ 0 h 2134947"/>
              <a:gd name="connsiteX3" fmla="*/ 10972800 w 10972800"/>
              <a:gd name="connsiteY3" fmla="*/ 199916 h 2134947"/>
              <a:gd name="connsiteX4" fmla="*/ 10972800 w 10972800"/>
              <a:gd name="connsiteY4" fmla="*/ 1935031 h 2134947"/>
              <a:gd name="connsiteX5" fmla="*/ 10772884 w 10972800"/>
              <a:gd name="connsiteY5" fmla="*/ 2134947 h 2134947"/>
              <a:gd name="connsiteX6" fmla="*/ 199916 w 10972800"/>
              <a:gd name="connsiteY6" fmla="*/ 2134947 h 2134947"/>
              <a:gd name="connsiteX7" fmla="*/ 0 w 10972800"/>
              <a:gd name="connsiteY7" fmla="*/ 1935031 h 2134947"/>
              <a:gd name="connsiteX8" fmla="*/ 0 w 10972800"/>
              <a:gd name="connsiteY8" fmla="*/ 199916 h 21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134947" fill="none" extrusionOk="0">
                <a:moveTo>
                  <a:pt x="0" y="199916"/>
                </a:moveTo>
                <a:cubicBezTo>
                  <a:pt x="-7487" y="88294"/>
                  <a:pt x="98002" y="6949"/>
                  <a:pt x="199916" y="0"/>
                </a:cubicBezTo>
                <a:cubicBezTo>
                  <a:pt x="4479966" y="130954"/>
                  <a:pt x="7436142" y="43574"/>
                  <a:pt x="10772884" y="0"/>
                </a:cubicBezTo>
                <a:cubicBezTo>
                  <a:pt x="10889624" y="9749"/>
                  <a:pt x="10981192" y="99784"/>
                  <a:pt x="10972800" y="199916"/>
                </a:cubicBezTo>
                <a:cubicBezTo>
                  <a:pt x="11105766" y="768707"/>
                  <a:pt x="11012059" y="1473836"/>
                  <a:pt x="10972800" y="1935031"/>
                </a:cubicBezTo>
                <a:cubicBezTo>
                  <a:pt x="10957351" y="2047979"/>
                  <a:pt x="10865344" y="2122561"/>
                  <a:pt x="10772884" y="2134947"/>
                </a:cubicBezTo>
                <a:cubicBezTo>
                  <a:pt x="9484290" y="2290144"/>
                  <a:pt x="3389306" y="2297967"/>
                  <a:pt x="199916" y="2134947"/>
                </a:cubicBezTo>
                <a:cubicBezTo>
                  <a:pt x="90442" y="2122277"/>
                  <a:pt x="-2470" y="2046884"/>
                  <a:pt x="0" y="1935031"/>
                </a:cubicBezTo>
                <a:cubicBezTo>
                  <a:pt x="37054" y="1307095"/>
                  <a:pt x="130359" y="868375"/>
                  <a:pt x="0" y="199916"/>
                </a:cubicBezTo>
                <a:close/>
              </a:path>
              <a:path w="10972800" h="2134947" stroke="0" extrusionOk="0">
                <a:moveTo>
                  <a:pt x="0" y="199916"/>
                </a:moveTo>
                <a:cubicBezTo>
                  <a:pt x="-2709" y="87834"/>
                  <a:pt x="76157" y="5010"/>
                  <a:pt x="199916" y="0"/>
                </a:cubicBezTo>
                <a:cubicBezTo>
                  <a:pt x="3742154" y="132882"/>
                  <a:pt x="9083664" y="-84951"/>
                  <a:pt x="10772884" y="0"/>
                </a:cubicBezTo>
                <a:cubicBezTo>
                  <a:pt x="10881408" y="1842"/>
                  <a:pt x="10969399" y="108302"/>
                  <a:pt x="10972800" y="199916"/>
                </a:cubicBezTo>
                <a:cubicBezTo>
                  <a:pt x="11058051" y="767233"/>
                  <a:pt x="11040129" y="1175893"/>
                  <a:pt x="10972800" y="1935031"/>
                </a:cubicBezTo>
                <a:cubicBezTo>
                  <a:pt x="10990578" y="2047551"/>
                  <a:pt x="10888115" y="2125028"/>
                  <a:pt x="10772884" y="2134947"/>
                </a:cubicBezTo>
                <a:cubicBezTo>
                  <a:pt x="8050251" y="2222586"/>
                  <a:pt x="4365457" y="2062268"/>
                  <a:pt x="199916" y="2134947"/>
                </a:cubicBezTo>
                <a:cubicBezTo>
                  <a:pt x="88498" y="2125342"/>
                  <a:pt x="-5778" y="2053472"/>
                  <a:pt x="0" y="1935031"/>
                </a:cubicBezTo>
                <a:cubicBezTo>
                  <a:pt x="87911" y="1583049"/>
                  <a:pt x="106530" y="602891"/>
                  <a:pt x="0" y="199916"/>
                </a:cubicBezTo>
                <a:close/>
              </a:path>
            </a:pathLst>
          </a:custGeom>
          <a:solidFill>
            <a:srgbClr val="FDF8FB">
              <a:alpha val="85000"/>
            </a:srgbClr>
          </a:solidFill>
          <a:ln w="28575" cap="rnd" cmpd="thinThick">
            <a:solidFill>
              <a:srgbClr val="00206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41019" y="2394515"/>
            <a:ext cx="9590859" cy="1754326"/>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Trước lễ hội khoảng một tuần, những chiếc xe gắn đèn màu đã mang đến không khí náo nức </a:t>
            </a:r>
            <a:br>
              <a:rPr lang="en-US" sz="3600" dirty="0">
                <a:latin typeface="Calibri" panose="020F0502020204030204" pitchFamily="34" charset="0"/>
                <a:cs typeface="Calibri" panose="020F0502020204030204" pitchFamily="34" charset="0"/>
              </a:rPr>
            </a:br>
            <a:r>
              <a:rPr lang="vi-VN" sz="3600" dirty="0">
                <a:latin typeface="Calibri" panose="020F0502020204030204" pitchFamily="34" charset="0"/>
                <a:cs typeface="Calibri" panose="020F0502020204030204" pitchFamily="34" charset="0"/>
              </a:rPr>
              <a:t>rộn r</a:t>
            </a:r>
            <a:r>
              <a:rPr lang="en-US" sz="3600" dirty="0">
                <a:latin typeface="Calibri" panose="020F0502020204030204" pitchFamily="34" charset="0"/>
                <a:cs typeface="Calibri" panose="020F0502020204030204" pitchFamily="34" charset="0"/>
              </a:rPr>
              <a:t>ã</a:t>
            </a:r>
            <a:r>
              <a:rPr lang="vi-VN" sz="3600" dirty="0">
                <a:latin typeface="Calibri" panose="020F0502020204030204" pitchFamily="34" charset="0"/>
                <a:cs typeface="Calibri" panose="020F0502020204030204" pitchFamily="34" charset="0"/>
              </a:rPr>
              <a:t> cho các ngả đường của thành phố.</a:t>
            </a:r>
          </a:p>
        </p:txBody>
      </p:sp>
      <p:sp>
        <p:nvSpPr>
          <p:cNvPr id="10" name="Rectangle: Rounded Corners 22">
            <a:extLst>
              <a:ext uri="{FF2B5EF4-FFF2-40B4-BE49-F238E27FC236}">
                <a16:creationId xmlns:a16="http://schemas.microsoft.com/office/drawing/2014/main" id="{4F3C4EC6-5AF0-E92B-1516-7A4E843CF515}"/>
              </a:ext>
            </a:extLst>
          </p:cNvPr>
          <p:cNvSpPr/>
          <p:nvPr/>
        </p:nvSpPr>
        <p:spPr>
          <a:xfrm>
            <a:off x="1620878" y="3592014"/>
            <a:ext cx="1329762" cy="537829"/>
          </a:xfrm>
          <a:custGeom>
            <a:avLst/>
            <a:gdLst>
              <a:gd name="connsiteX0" fmla="*/ 0 w 1329762"/>
              <a:gd name="connsiteY0" fmla="*/ 89640 h 537829"/>
              <a:gd name="connsiteX1" fmla="*/ 89640 w 1329762"/>
              <a:gd name="connsiteY1" fmla="*/ 0 h 537829"/>
              <a:gd name="connsiteX2" fmla="*/ 653376 w 1329762"/>
              <a:gd name="connsiteY2" fmla="*/ 0 h 537829"/>
              <a:gd name="connsiteX3" fmla="*/ 1240122 w 1329762"/>
              <a:gd name="connsiteY3" fmla="*/ 0 h 537829"/>
              <a:gd name="connsiteX4" fmla="*/ 1329762 w 1329762"/>
              <a:gd name="connsiteY4" fmla="*/ 89640 h 537829"/>
              <a:gd name="connsiteX5" fmla="*/ 1329762 w 1329762"/>
              <a:gd name="connsiteY5" fmla="*/ 448189 h 537829"/>
              <a:gd name="connsiteX6" fmla="*/ 1240122 w 1329762"/>
              <a:gd name="connsiteY6" fmla="*/ 537829 h 537829"/>
              <a:gd name="connsiteX7" fmla="*/ 699395 w 1329762"/>
              <a:gd name="connsiteY7" fmla="*/ 537829 h 537829"/>
              <a:gd name="connsiteX8" fmla="*/ 89640 w 1329762"/>
              <a:gd name="connsiteY8" fmla="*/ 537829 h 537829"/>
              <a:gd name="connsiteX9" fmla="*/ 0 w 1329762"/>
              <a:gd name="connsiteY9" fmla="*/ 448189 h 537829"/>
              <a:gd name="connsiteX10" fmla="*/ 0 w 1329762"/>
              <a:gd name="connsiteY10" fmla="*/ 89640 h 53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762" h="537829" extrusionOk="0">
                <a:moveTo>
                  <a:pt x="0" y="89640"/>
                </a:moveTo>
                <a:cubicBezTo>
                  <a:pt x="-3485" y="33616"/>
                  <a:pt x="46615" y="6261"/>
                  <a:pt x="89640" y="0"/>
                </a:cubicBezTo>
                <a:cubicBezTo>
                  <a:pt x="299695" y="-23279"/>
                  <a:pt x="431096" y="-10429"/>
                  <a:pt x="653376" y="0"/>
                </a:cubicBezTo>
                <a:cubicBezTo>
                  <a:pt x="875656" y="10429"/>
                  <a:pt x="955317" y="25053"/>
                  <a:pt x="1240122" y="0"/>
                </a:cubicBezTo>
                <a:cubicBezTo>
                  <a:pt x="1292782" y="5972"/>
                  <a:pt x="1336359" y="49803"/>
                  <a:pt x="1329762" y="89640"/>
                </a:cubicBezTo>
                <a:cubicBezTo>
                  <a:pt x="1320136" y="192102"/>
                  <a:pt x="1342286" y="276870"/>
                  <a:pt x="1329762" y="448189"/>
                </a:cubicBezTo>
                <a:cubicBezTo>
                  <a:pt x="1324471" y="501993"/>
                  <a:pt x="1297385" y="546135"/>
                  <a:pt x="1240122" y="537829"/>
                </a:cubicBezTo>
                <a:cubicBezTo>
                  <a:pt x="992799" y="538773"/>
                  <a:pt x="885124" y="513124"/>
                  <a:pt x="699395" y="537829"/>
                </a:cubicBezTo>
                <a:cubicBezTo>
                  <a:pt x="513666" y="562534"/>
                  <a:pt x="217914" y="523124"/>
                  <a:pt x="89640" y="537829"/>
                </a:cubicBezTo>
                <a:cubicBezTo>
                  <a:pt x="40255" y="539070"/>
                  <a:pt x="7428" y="504778"/>
                  <a:pt x="0" y="448189"/>
                </a:cubicBezTo>
                <a:cubicBezTo>
                  <a:pt x="-11381" y="373532"/>
                  <a:pt x="6646" y="232256"/>
                  <a:pt x="0" y="89640"/>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45" y="1197015"/>
            <a:ext cx="2394999" cy="2394999"/>
          </a:xfrm>
          <a:prstGeom prst="rect">
            <a:avLst/>
          </a:prstGeom>
        </p:spPr>
      </p:pic>
      <p:sp>
        <p:nvSpPr>
          <p:cNvPr id="11" name="Rounded Rectangle 10"/>
          <p:cNvSpPr/>
          <p:nvPr/>
        </p:nvSpPr>
        <p:spPr>
          <a:xfrm>
            <a:off x="487680" y="4789513"/>
            <a:ext cx="11201400" cy="1884260"/>
          </a:xfrm>
          <a:prstGeom prst="round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00570" y="4849798"/>
            <a:ext cx="9590859" cy="1754326"/>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Trước lễ hội khoảng một tuần, những chiếc xe gắn đèn màu đã mang đến không khí náo nức </a:t>
            </a:r>
            <a:br>
              <a:rPr lang="en-US" sz="3600" dirty="0">
                <a:latin typeface="Calibri" panose="020F0502020204030204" pitchFamily="34" charset="0"/>
                <a:cs typeface="Calibri" panose="020F0502020204030204" pitchFamily="34" charset="0"/>
              </a:rPr>
            </a:br>
            <a:r>
              <a:rPr lang="vi-VN" sz="3600" dirty="0">
                <a:latin typeface="Calibri" panose="020F0502020204030204" pitchFamily="34" charset="0"/>
                <a:cs typeface="Calibri" panose="020F0502020204030204" pitchFamily="34" charset="0"/>
              </a:rPr>
              <a:t>rộn r</a:t>
            </a:r>
            <a:r>
              <a:rPr lang="en-US" sz="3600" dirty="0">
                <a:latin typeface="Calibri" panose="020F0502020204030204" pitchFamily="34" charset="0"/>
                <a:cs typeface="Calibri" panose="020F0502020204030204" pitchFamily="34" charset="0"/>
              </a:rPr>
              <a:t>ã</a:t>
            </a:r>
            <a:r>
              <a:rPr lang="vi-VN" sz="3600" dirty="0">
                <a:latin typeface="Calibri" panose="020F0502020204030204" pitchFamily="34" charset="0"/>
                <a:cs typeface="Calibri" panose="020F0502020204030204" pitchFamily="34" charset="0"/>
              </a:rPr>
              <a:t> cho các ngả đường của thành phố.</a:t>
            </a:r>
          </a:p>
        </p:txBody>
      </p:sp>
      <p:cxnSp>
        <p:nvCxnSpPr>
          <p:cNvPr id="14" name="Straight Connector 13">
            <a:extLst>
              <a:ext uri="{FF2B5EF4-FFF2-40B4-BE49-F238E27FC236}">
                <a16:creationId xmlns:a16="http://schemas.microsoft.com/office/drawing/2014/main" id="{2CAA26E0-0E46-5C32-ACB6-7461221CEF37}"/>
              </a:ext>
            </a:extLst>
          </p:cNvPr>
          <p:cNvCxnSpPr/>
          <p:nvPr/>
        </p:nvCxnSpPr>
        <p:spPr>
          <a:xfrm flipH="1">
            <a:off x="4201260" y="4887203"/>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AA26E0-0E46-5C32-ACB6-7461221CEF37}"/>
              </a:ext>
            </a:extLst>
          </p:cNvPr>
          <p:cNvCxnSpPr/>
          <p:nvPr/>
        </p:nvCxnSpPr>
        <p:spPr>
          <a:xfrm flipH="1">
            <a:off x="7705906" y="4887203"/>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AA26E0-0E46-5C32-ACB6-7461221CEF37}"/>
              </a:ext>
            </a:extLst>
          </p:cNvPr>
          <p:cNvCxnSpPr/>
          <p:nvPr/>
        </p:nvCxnSpPr>
        <p:spPr>
          <a:xfrm flipH="1">
            <a:off x="4073252" y="5476758"/>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AA26E0-0E46-5C32-ACB6-7461221CEF37}"/>
              </a:ext>
            </a:extLst>
          </p:cNvPr>
          <p:cNvCxnSpPr/>
          <p:nvPr/>
        </p:nvCxnSpPr>
        <p:spPr>
          <a:xfrm flipH="1">
            <a:off x="2481171" y="5942927"/>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AA26E0-0E46-5C32-ACB6-7461221CEF37}"/>
              </a:ext>
            </a:extLst>
          </p:cNvPr>
          <p:cNvCxnSpPr/>
          <p:nvPr/>
        </p:nvCxnSpPr>
        <p:spPr>
          <a:xfrm flipH="1">
            <a:off x="8973411" y="5942927"/>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AA26E0-0E46-5C32-ACB6-7461221CEF37}"/>
              </a:ext>
            </a:extLst>
          </p:cNvPr>
          <p:cNvCxnSpPr/>
          <p:nvPr/>
        </p:nvCxnSpPr>
        <p:spPr>
          <a:xfrm flipH="1">
            <a:off x="9077142" y="5930685"/>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9480" imgH="1314360"/>
        </mc:Choice>
        <mc:Fallback>
          <p:control name="TextBox1" r:id="rId1" imgW="5829480" imgH="1314360">
            <p:pic>
              <p:nvPicPr>
                <p:cNvPr id="20" name="TextBox1">
                  <a:extLst>
                    <a:ext uri="{FF2B5EF4-FFF2-40B4-BE49-F238E27FC236}">
                      <a16:creationId xmlns:a16="http://schemas.microsoft.com/office/drawing/2014/main" id="{D8A0A588-53B2-95F9-2ED5-FD77EF0B2D27}"/>
                    </a:ext>
                  </a:extLst>
                </p:cNvPr>
                <p:cNvPicPr>
                  <a:picLocks/>
                </p:cNvPicPr>
                <p:nvPr/>
              </p:nvPicPr>
              <p:blipFill>
                <a:blip r:embed="rId7"/>
                <a:stretch>
                  <a:fillRect/>
                </a:stretch>
              </p:blipFill>
              <p:spPr>
                <a:xfrm>
                  <a:off x="5926861" y="445171"/>
                  <a:ext cx="5826438" cy="1311921"/>
                </a:xfrm>
                <a:prstGeom prst="rect">
                  <a:avLst/>
                </a:prstGeom>
              </p:spPr>
            </p:pic>
          </p:control>
        </mc:Fallback>
      </mc:AlternateContent>
    </p:controls>
    <p:extLst>
      <p:ext uri="{BB962C8B-B14F-4D97-AF65-F5344CB8AC3E}">
        <p14:creationId xmlns:p14="http://schemas.microsoft.com/office/powerpoint/2010/main" val="420870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ÂM-THANH-XOAY.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5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25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25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4"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25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4"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25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background đề tài trung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354862" y="0"/>
            <a:ext cx="7281723" cy="790893"/>
            <a:chOff x="-1354862" y="0"/>
            <a:chExt cx="7281723" cy="790893"/>
          </a:xfrm>
        </p:grpSpPr>
        <p:sp>
          <p:nvSpPr>
            <p:cNvPr id="4" name="Pentagon 3"/>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
        <p:nvSpPr>
          <p:cNvPr id="7" name="Rectangle: Rounded Corners 18">
            <a:extLst>
              <a:ext uri="{FF2B5EF4-FFF2-40B4-BE49-F238E27FC236}">
                <a16:creationId xmlns:a16="http://schemas.microsoft.com/office/drawing/2014/main" id="{C5E3E5F0-BE19-00D3-81FE-C775F535E6D4}"/>
              </a:ext>
            </a:extLst>
          </p:cNvPr>
          <p:cNvSpPr/>
          <p:nvPr/>
        </p:nvSpPr>
        <p:spPr>
          <a:xfrm>
            <a:off x="487680" y="1988392"/>
            <a:ext cx="11247120" cy="4305727"/>
          </a:xfrm>
          <a:custGeom>
            <a:avLst/>
            <a:gdLst>
              <a:gd name="connsiteX0" fmla="*/ 0 w 11247120"/>
              <a:gd name="connsiteY0" fmla="*/ 403188 h 4305727"/>
              <a:gd name="connsiteX1" fmla="*/ 403188 w 11247120"/>
              <a:gd name="connsiteY1" fmla="*/ 0 h 4305727"/>
              <a:gd name="connsiteX2" fmla="*/ 10843932 w 11247120"/>
              <a:gd name="connsiteY2" fmla="*/ 0 h 4305727"/>
              <a:gd name="connsiteX3" fmla="*/ 11247120 w 11247120"/>
              <a:gd name="connsiteY3" fmla="*/ 403188 h 4305727"/>
              <a:gd name="connsiteX4" fmla="*/ 11247120 w 11247120"/>
              <a:gd name="connsiteY4" fmla="*/ 3902539 h 4305727"/>
              <a:gd name="connsiteX5" fmla="*/ 10843932 w 11247120"/>
              <a:gd name="connsiteY5" fmla="*/ 4305727 h 4305727"/>
              <a:gd name="connsiteX6" fmla="*/ 403188 w 11247120"/>
              <a:gd name="connsiteY6" fmla="*/ 4305727 h 4305727"/>
              <a:gd name="connsiteX7" fmla="*/ 0 w 11247120"/>
              <a:gd name="connsiteY7" fmla="*/ 3902539 h 4305727"/>
              <a:gd name="connsiteX8" fmla="*/ 0 w 11247120"/>
              <a:gd name="connsiteY8" fmla="*/ 403188 h 43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120" h="4305727" fill="none" extrusionOk="0">
                <a:moveTo>
                  <a:pt x="0" y="403188"/>
                </a:moveTo>
                <a:cubicBezTo>
                  <a:pt x="-19218" y="177405"/>
                  <a:pt x="196742" y="13272"/>
                  <a:pt x="403188" y="0"/>
                </a:cubicBezTo>
                <a:cubicBezTo>
                  <a:pt x="4201929" y="130954"/>
                  <a:pt x="6895636" y="43574"/>
                  <a:pt x="10843932" y="0"/>
                </a:cubicBezTo>
                <a:cubicBezTo>
                  <a:pt x="11087296" y="31867"/>
                  <a:pt x="11265379" y="202878"/>
                  <a:pt x="11247120" y="403188"/>
                </a:cubicBezTo>
                <a:cubicBezTo>
                  <a:pt x="11096681" y="1425869"/>
                  <a:pt x="11332999" y="2661947"/>
                  <a:pt x="11247120" y="3902539"/>
                </a:cubicBezTo>
                <a:cubicBezTo>
                  <a:pt x="11234527" y="4127282"/>
                  <a:pt x="11044737" y="4290637"/>
                  <a:pt x="10843932" y="4305727"/>
                </a:cubicBezTo>
                <a:cubicBezTo>
                  <a:pt x="9176556" y="4460924"/>
                  <a:pt x="3786954" y="4468747"/>
                  <a:pt x="403188" y="4305727"/>
                </a:cubicBezTo>
                <a:cubicBezTo>
                  <a:pt x="181143" y="4297201"/>
                  <a:pt x="-13117" y="4132873"/>
                  <a:pt x="0" y="3902539"/>
                </a:cubicBezTo>
                <a:cubicBezTo>
                  <a:pt x="64656" y="2345929"/>
                  <a:pt x="-17807" y="946635"/>
                  <a:pt x="0" y="403188"/>
                </a:cubicBezTo>
                <a:close/>
              </a:path>
              <a:path w="11247120" h="4305727" stroke="0" extrusionOk="0">
                <a:moveTo>
                  <a:pt x="0" y="403188"/>
                </a:moveTo>
                <a:cubicBezTo>
                  <a:pt x="-35285" y="158748"/>
                  <a:pt x="150824" y="11143"/>
                  <a:pt x="403188" y="0"/>
                </a:cubicBezTo>
                <a:cubicBezTo>
                  <a:pt x="3842263" y="132882"/>
                  <a:pt x="7442375" y="-84951"/>
                  <a:pt x="10843932" y="0"/>
                </a:cubicBezTo>
                <a:cubicBezTo>
                  <a:pt x="11036891" y="29019"/>
                  <a:pt x="11244452" y="195262"/>
                  <a:pt x="11247120" y="403188"/>
                </a:cubicBezTo>
                <a:cubicBezTo>
                  <a:pt x="11267307" y="1701189"/>
                  <a:pt x="11399600" y="3436272"/>
                  <a:pt x="11247120" y="3902539"/>
                </a:cubicBezTo>
                <a:cubicBezTo>
                  <a:pt x="11276190" y="4128663"/>
                  <a:pt x="11084514" y="4268874"/>
                  <a:pt x="10843932" y="4305727"/>
                </a:cubicBezTo>
                <a:cubicBezTo>
                  <a:pt x="9123585" y="4393366"/>
                  <a:pt x="2169535" y="4233048"/>
                  <a:pt x="403188" y="4305727"/>
                </a:cubicBezTo>
                <a:cubicBezTo>
                  <a:pt x="177508" y="4277066"/>
                  <a:pt x="-2215" y="4128293"/>
                  <a:pt x="0" y="3902539"/>
                </a:cubicBezTo>
                <a:cubicBezTo>
                  <a:pt x="-38581" y="3282334"/>
                  <a:pt x="63341" y="1021669"/>
                  <a:pt x="0" y="403188"/>
                </a:cubicBezTo>
                <a:close/>
              </a:path>
            </a:pathLst>
          </a:custGeom>
          <a:solidFill>
            <a:srgbClr val="FDF8FB">
              <a:alpha val="85000"/>
            </a:srgbClr>
          </a:solidFill>
          <a:ln w="28575" cap="rnd" cmpd="thinThick">
            <a:solidFill>
              <a:srgbClr val="00206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20878" y="2055080"/>
            <a:ext cx="9590859" cy="3970318"/>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Người lớn vui vẻ đẩy xe đèn, trẻ em hớn hở ngồi trên xe thích thú ng</a:t>
            </a:r>
            <a:r>
              <a:rPr lang="en-US" sz="3600" dirty="0">
                <a:latin typeface="Calibri" panose="020F0502020204030204" pitchFamily="34" charset="0"/>
                <a:cs typeface="Calibri" panose="020F0502020204030204" pitchFamily="34" charset="0"/>
              </a:rPr>
              <a:t>ắ</a:t>
            </a:r>
            <a:r>
              <a:rPr lang="vi-VN" sz="3600" dirty="0">
                <a:latin typeface="Calibri" panose="020F0502020204030204" pitchFamily="34" charset="0"/>
                <a:cs typeface="Calibri" panose="020F0502020204030204" pitchFamily="34" charset="0"/>
              </a:rPr>
              <a:t>m nhìn phố phường ngày hội. Đèn ông sao rực rỡ, đèn rồng, đèn phượng bay bổng; đèn rùa và thỏ, đèn hình cô Tấm và quả thị gợi nhắc những câu chuyện cổ thân thương, đèn về các anh hùng dân tộc mang theo niềm tự hào sâu sắc.</a:t>
            </a:r>
          </a:p>
        </p:txBody>
      </p:sp>
      <p:sp>
        <p:nvSpPr>
          <p:cNvPr id="10" name="Rectangle: Rounded Corners 22">
            <a:extLst>
              <a:ext uri="{FF2B5EF4-FFF2-40B4-BE49-F238E27FC236}">
                <a16:creationId xmlns:a16="http://schemas.microsoft.com/office/drawing/2014/main" id="{4F3C4EC6-5AF0-E92B-1516-7A4E843CF515}"/>
              </a:ext>
            </a:extLst>
          </p:cNvPr>
          <p:cNvSpPr/>
          <p:nvPr/>
        </p:nvSpPr>
        <p:spPr>
          <a:xfrm>
            <a:off x="5132265" y="3271218"/>
            <a:ext cx="1329762" cy="537829"/>
          </a:xfrm>
          <a:custGeom>
            <a:avLst/>
            <a:gdLst>
              <a:gd name="connsiteX0" fmla="*/ 0 w 1329762"/>
              <a:gd name="connsiteY0" fmla="*/ 89640 h 537829"/>
              <a:gd name="connsiteX1" fmla="*/ 89640 w 1329762"/>
              <a:gd name="connsiteY1" fmla="*/ 0 h 537829"/>
              <a:gd name="connsiteX2" fmla="*/ 653376 w 1329762"/>
              <a:gd name="connsiteY2" fmla="*/ 0 h 537829"/>
              <a:gd name="connsiteX3" fmla="*/ 1240122 w 1329762"/>
              <a:gd name="connsiteY3" fmla="*/ 0 h 537829"/>
              <a:gd name="connsiteX4" fmla="*/ 1329762 w 1329762"/>
              <a:gd name="connsiteY4" fmla="*/ 89640 h 537829"/>
              <a:gd name="connsiteX5" fmla="*/ 1329762 w 1329762"/>
              <a:gd name="connsiteY5" fmla="*/ 448189 h 537829"/>
              <a:gd name="connsiteX6" fmla="*/ 1240122 w 1329762"/>
              <a:gd name="connsiteY6" fmla="*/ 537829 h 537829"/>
              <a:gd name="connsiteX7" fmla="*/ 699395 w 1329762"/>
              <a:gd name="connsiteY7" fmla="*/ 537829 h 537829"/>
              <a:gd name="connsiteX8" fmla="*/ 89640 w 1329762"/>
              <a:gd name="connsiteY8" fmla="*/ 537829 h 537829"/>
              <a:gd name="connsiteX9" fmla="*/ 0 w 1329762"/>
              <a:gd name="connsiteY9" fmla="*/ 448189 h 537829"/>
              <a:gd name="connsiteX10" fmla="*/ 0 w 1329762"/>
              <a:gd name="connsiteY10" fmla="*/ 89640 h 53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762" h="537829" extrusionOk="0">
                <a:moveTo>
                  <a:pt x="0" y="89640"/>
                </a:moveTo>
                <a:cubicBezTo>
                  <a:pt x="-3485" y="33616"/>
                  <a:pt x="46615" y="6261"/>
                  <a:pt x="89640" y="0"/>
                </a:cubicBezTo>
                <a:cubicBezTo>
                  <a:pt x="299695" y="-23279"/>
                  <a:pt x="431096" y="-10429"/>
                  <a:pt x="653376" y="0"/>
                </a:cubicBezTo>
                <a:cubicBezTo>
                  <a:pt x="875656" y="10429"/>
                  <a:pt x="955317" y="25053"/>
                  <a:pt x="1240122" y="0"/>
                </a:cubicBezTo>
                <a:cubicBezTo>
                  <a:pt x="1292782" y="5972"/>
                  <a:pt x="1336359" y="49803"/>
                  <a:pt x="1329762" y="89640"/>
                </a:cubicBezTo>
                <a:cubicBezTo>
                  <a:pt x="1320136" y="192102"/>
                  <a:pt x="1342286" y="276870"/>
                  <a:pt x="1329762" y="448189"/>
                </a:cubicBezTo>
                <a:cubicBezTo>
                  <a:pt x="1324471" y="501993"/>
                  <a:pt x="1297385" y="546135"/>
                  <a:pt x="1240122" y="537829"/>
                </a:cubicBezTo>
                <a:cubicBezTo>
                  <a:pt x="992799" y="538773"/>
                  <a:pt x="885124" y="513124"/>
                  <a:pt x="699395" y="537829"/>
                </a:cubicBezTo>
                <a:cubicBezTo>
                  <a:pt x="513666" y="562534"/>
                  <a:pt x="217914" y="523124"/>
                  <a:pt x="89640" y="537829"/>
                </a:cubicBezTo>
                <a:cubicBezTo>
                  <a:pt x="40255" y="539070"/>
                  <a:pt x="7428" y="504778"/>
                  <a:pt x="0" y="448189"/>
                </a:cubicBezTo>
                <a:cubicBezTo>
                  <a:pt x="-11381" y="373532"/>
                  <a:pt x="6646" y="232256"/>
                  <a:pt x="0" y="89640"/>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78" y="854751"/>
            <a:ext cx="2436333" cy="2436333"/>
          </a:xfrm>
          <a:prstGeom prst="rect">
            <a:avLst/>
          </a:prstGeom>
        </p:spPr>
      </p:pic>
      <p:sp>
        <p:nvSpPr>
          <p:cNvPr id="22" name="Rectangle: Rounded Corners 22">
            <a:extLst>
              <a:ext uri="{FF2B5EF4-FFF2-40B4-BE49-F238E27FC236}">
                <a16:creationId xmlns:a16="http://schemas.microsoft.com/office/drawing/2014/main" id="{4F3C4EC6-5AF0-E92B-1516-7A4E843CF515}"/>
              </a:ext>
            </a:extLst>
          </p:cNvPr>
          <p:cNvSpPr/>
          <p:nvPr/>
        </p:nvSpPr>
        <p:spPr>
          <a:xfrm>
            <a:off x="2419544" y="5383495"/>
            <a:ext cx="1497135" cy="537829"/>
          </a:xfrm>
          <a:custGeom>
            <a:avLst/>
            <a:gdLst>
              <a:gd name="connsiteX0" fmla="*/ 0 w 1497135"/>
              <a:gd name="connsiteY0" fmla="*/ 89640 h 537829"/>
              <a:gd name="connsiteX1" fmla="*/ 89640 w 1497135"/>
              <a:gd name="connsiteY1" fmla="*/ 0 h 537829"/>
              <a:gd name="connsiteX2" fmla="*/ 735389 w 1497135"/>
              <a:gd name="connsiteY2" fmla="*/ 0 h 537829"/>
              <a:gd name="connsiteX3" fmla="*/ 1407495 w 1497135"/>
              <a:gd name="connsiteY3" fmla="*/ 0 h 537829"/>
              <a:gd name="connsiteX4" fmla="*/ 1497135 w 1497135"/>
              <a:gd name="connsiteY4" fmla="*/ 89640 h 537829"/>
              <a:gd name="connsiteX5" fmla="*/ 1497135 w 1497135"/>
              <a:gd name="connsiteY5" fmla="*/ 448189 h 537829"/>
              <a:gd name="connsiteX6" fmla="*/ 1407495 w 1497135"/>
              <a:gd name="connsiteY6" fmla="*/ 537829 h 537829"/>
              <a:gd name="connsiteX7" fmla="*/ 788103 w 1497135"/>
              <a:gd name="connsiteY7" fmla="*/ 537829 h 537829"/>
              <a:gd name="connsiteX8" fmla="*/ 89640 w 1497135"/>
              <a:gd name="connsiteY8" fmla="*/ 537829 h 537829"/>
              <a:gd name="connsiteX9" fmla="*/ 0 w 1497135"/>
              <a:gd name="connsiteY9" fmla="*/ 448189 h 537829"/>
              <a:gd name="connsiteX10" fmla="*/ 0 w 1497135"/>
              <a:gd name="connsiteY10" fmla="*/ 89640 h 53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135" h="537829" extrusionOk="0">
                <a:moveTo>
                  <a:pt x="0" y="89640"/>
                </a:moveTo>
                <a:cubicBezTo>
                  <a:pt x="-3485" y="33616"/>
                  <a:pt x="46615" y="6261"/>
                  <a:pt x="89640" y="0"/>
                </a:cubicBezTo>
                <a:cubicBezTo>
                  <a:pt x="224809" y="10201"/>
                  <a:pt x="552915" y="21885"/>
                  <a:pt x="735389" y="0"/>
                </a:cubicBezTo>
                <a:cubicBezTo>
                  <a:pt x="917863" y="-21885"/>
                  <a:pt x="1180265" y="-27988"/>
                  <a:pt x="1407495" y="0"/>
                </a:cubicBezTo>
                <a:cubicBezTo>
                  <a:pt x="1460155" y="5972"/>
                  <a:pt x="1503732" y="49803"/>
                  <a:pt x="1497135" y="89640"/>
                </a:cubicBezTo>
                <a:cubicBezTo>
                  <a:pt x="1487509" y="192102"/>
                  <a:pt x="1509659" y="276870"/>
                  <a:pt x="1497135" y="448189"/>
                </a:cubicBezTo>
                <a:cubicBezTo>
                  <a:pt x="1491844" y="501993"/>
                  <a:pt x="1464758" y="546135"/>
                  <a:pt x="1407495" y="537829"/>
                </a:cubicBezTo>
                <a:cubicBezTo>
                  <a:pt x="1120158" y="527138"/>
                  <a:pt x="930607" y="535798"/>
                  <a:pt x="788103" y="537829"/>
                </a:cubicBezTo>
                <a:cubicBezTo>
                  <a:pt x="645599" y="539860"/>
                  <a:pt x="352873" y="505446"/>
                  <a:pt x="89640" y="537829"/>
                </a:cubicBezTo>
                <a:cubicBezTo>
                  <a:pt x="40255" y="539070"/>
                  <a:pt x="7428" y="504778"/>
                  <a:pt x="0" y="448189"/>
                </a:cubicBezTo>
                <a:cubicBezTo>
                  <a:pt x="-11381" y="373532"/>
                  <a:pt x="6646" y="232256"/>
                  <a:pt x="0" y="89640"/>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ontrols>
      <mc:AlternateContent xmlns:mc="http://schemas.openxmlformats.org/markup-compatibility/2006">
        <mc:Choice xmlns:v="urn:schemas-microsoft-com:vml" Requires="v">
          <p:control name="TextBox1" r:id="rId1" imgW="5829480" imgH="1314360"/>
        </mc:Choice>
        <mc:Fallback>
          <p:control name="TextBox1" r:id="rId1" imgW="5829480" imgH="1314360">
            <p:pic>
              <p:nvPicPr>
                <p:cNvPr id="23" name="TextBox1">
                  <a:extLst>
                    <a:ext uri="{FF2B5EF4-FFF2-40B4-BE49-F238E27FC236}">
                      <a16:creationId xmlns:a16="http://schemas.microsoft.com/office/drawing/2014/main" id="{D8A0A588-53B2-95F9-2ED5-FD77EF0B2D27}"/>
                    </a:ext>
                  </a:extLst>
                </p:cNvPr>
                <p:cNvPicPr>
                  <a:picLocks/>
                </p:cNvPicPr>
                <p:nvPr/>
              </p:nvPicPr>
              <p:blipFill>
                <a:blip r:embed="rId6"/>
                <a:stretch>
                  <a:fillRect/>
                </a:stretch>
              </p:blipFill>
              <p:spPr>
                <a:xfrm>
                  <a:off x="5926861" y="272310"/>
                  <a:ext cx="5826438" cy="1311921"/>
                </a:xfrm>
                <a:prstGeom prst="rect">
                  <a:avLst/>
                </a:prstGeom>
              </p:spPr>
            </p:pic>
          </p:control>
        </mc:Fallback>
      </mc:AlternateContent>
    </p:controls>
    <p:extLst>
      <p:ext uri="{BB962C8B-B14F-4D97-AF65-F5344CB8AC3E}">
        <p14:creationId xmlns:p14="http://schemas.microsoft.com/office/powerpoint/2010/main" val="8689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ÂM-THANH-XOAY.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background đề tài trung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354862" y="0"/>
            <a:ext cx="7281723" cy="790893"/>
            <a:chOff x="-1354862" y="0"/>
            <a:chExt cx="7281723" cy="790893"/>
          </a:xfrm>
        </p:grpSpPr>
        <p:sp>
          <p:nvSpPr>
            <p:cNvPr id="4" name="Pentagon 3"/>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327CB5-868B-16A3-654C-546C8EA1F6B2}"/>
                </a:ext>
              </a:extLst>
            </p:cNvPr>
            <p:cNvSpPr txBox="1"/>
            <p:nvPr/>
          </p:nvSpPr>
          <p:spPr>
            <a:xfrm>
              <a:off x="-1354862" y="0"/>
              <a:ext cx="7281723" cy="646330"/>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Luyện</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nối</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tiếp</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câu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
        <p:nvSpPr>
          <p:cNvPr id="7" name="Rectangle: Rounded Corners 18">
            <a:extLst>
              <a:ext uri="{FF2B5EF4-FFF2-40B4-BE49-F238E27FC236}">
                <a16:creationId xmlns:a16="http://schemas.microsoft.com/office/drawing/2014/main" id="{C5E3E5F0-BE19-00D3-81FE-C775F535E6D4}"/>
              </a:ext>
            </a:extLst>
          </p:cNvPr>
          <p:cNvSpPr/>
          <p:nvPr/>
        </p:nvSpPr>
        <p:spPr>
          <a:xfrm>
            <a:off x="342896" y="1825145"/>
            <a:ext cx="11506200" cy="2884015"/>
          </a:xfrm>
          <a:custGeom>
            <a:avLst/>
            <a:gdLst>
              <a:gd name="connsiteX0" fmla="*/ 0 w 11506200"/>
              <a:gd name="connsiteY0" fmla="*/ 270059 h 2884015"/>
              <a:gd name="connsiteX1" fmla="*/ 270059 w 11506200"/>
              <a:gd name="connsiteY1" fmla="*/ 0 h 2884015"/>
              <a:gd name="connsiteX2" fmla="*/ 11236141 w 11506200"/>
              <a:gd name="connsiteY2" fmla="*/ 0 h 2884015"/>
              <a:gd name="connsiteX3" fmla="*/ 11506200 w 11506200"/>
              <a:gd name="connsiteY3" fmla="*/ 270059 h 2884015"/>
              <a:gd name="connsiteX4" fmla="*/ 11506200 w 11506200"/>
              <a:gd name="connsiteY4" fmla="*/ 2613956 h 2884015"/>
              <a:gd name="connsiteX5" fmla="*/ 11236141 w 11506200"/>
              <a:gd name="connsiteY5" fmla="*/ 2884015 h 2884015"/>
              <a:gd name="connsiteX6" fmla="*/ 270059 w 11506200"/>
              <a:gd name="connsiteY6" fmla="*/ 2884015 h 2884015"/>
              <a:gd name="connsiteX7" fmla="*/ 0 w 11506200"/>
              <a:gd name="connsiteY7" fmla="*/ 2613956 h 2884015"/>
              <a:gd name="connsiteX8" fmla="*/ 0 w 11506200"/>
              <a:gd name="connsiteY8" fmla="*/ 270059 h 288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2884015" fill="none" extrusionOk="0">
                <a:moveTo>
                  <a:pt x="0" y="270059"/>
                </a:moveTo>
                <a:cubicBezTo>
                  <a:pt x="-25396" y="116802"/>
                  <a:pt x="134261" y="10918"/>
                  <a:pt x="270059" y="0"/>
                </a:cubicBezTo>
                <a:cubicBezTo>
                  <a:pt x="4565793" y="130954"/>
                  <a:pt x="9045096" y="43574"/>
                  <a:pt x="11236141" y="0"/>
                </a:cubicBezTo>
                <a:cubicBezTo>
                  <a:pt x="11387913" y="4040"/>
                  <a:pt x="11511735" y="127690"/>
                  <a:pt x="11506200" y="270059"/>
                </a:cubicBezTo>
                <a:cubicBezTo>
                  <a:pt x="11355761" y="1062032"/>
                  <a:pt x="11592079" y="1963416"/>
                  <a:pt x="11506200" y="2613956"/>
                </a:cubicBezTo>
                <a:cubicBezTo>
                  <a:pt x="11485749" y="2766463"/>
                  <a:pt x="11370913" y="2874095"/>
                  <a:pt x="11236141" y="2884015"/>
                </a:cubicBezTo>
                <a:cubicBezTo>
                  <a:pt x="7289500" y="3039212"/>
                  <a:pt x="1395980" y="3047035"/>
                  <a:pt x="270059" y="2884015"/>
                </a:cubicBezTo>
                <a:cubicBezTo>
                  <a:pt x="121341" y="2878185"/>
                  <a:pt x="-9780" y="2768816"/>
                  <a:pt x="0" y="2613956"/>
                </a:cubicBezTo>
                <a:cubicBezTo>
                  <a:pt x="64656" y="1850999"/>
                  <a:pt x="-17807" y="1298692"/>
                  <a:pt x="0" y="270059"/>
                </a:cubicBezTo>
                <a:close/>
              </a:path>
              <a:path w="11506200" h="2884015" stroke="0" extrusionOk="0">
                <a:moveTo>
                  <a:pt x="0" y="270059"/>
                </a:moveTo>
                <a:cubicBezTo>
                  <a:pt x="-24320" y="105909"/>
                  <a:pt x="102926" y="6750"/>
                  <a:pt x="270059" y="0"/>
                </a:cubicBezTo>
                <a:cubicBezTo>
                  <a:pt x="5674858" y="132882"/>
                  <a:pt x="8906403" y="-84951"/>
                  <a:pt x="11236141" y="0"/>
                </a:cubicBezTo>
                <a:cubicBezTo>
                  <a:pt x="11371440" y="13526"/>
                  <a:pt x="11503332" y="136764"/>
                  <a:pt x="11506200" y="270059"/>
                </a:cubicBezTo>
                <a:cubicBezTo>
                  <a:pt x="11526387" y="783396"/>
                  <a:pt x="11658680" y="2150778"/>
                  <a:pt x="11506200" y="2613956"/>
                </a:cubicBezTo>
                <a:cubicBezTo>
                  <a:pt x="11518442" y="2764557"/>
                  <a:pt x="11393434" y="2867255"/>
                  <a:pt x="11236141" y="2884015"/>
                </a:cubicBezTo>
                <a:cubicBezTo>
                  <a:pt x="8364206" y="2971654"/>
                  <a:pt x="4953833" y="2811336"/>
                  <a:pt x="270059" y="2884015"/>
                </a:cubicBezTo>
                <a:cubicBezTo>
                  <a:pt x="118201" y="2858185"/>
                  <a:pt x="-14127" y="2782738"/>
                  <a:pt x="0" y="2613956"/>
                </a:cubicBezTo>
                <a:cubicBezTo>
                  <a:pt x="-38581" y="2238858"/>
                  <a:pt x="63341" y="871053"/>
                  <a:pt x="0" y="270059"/>
                </a:cubicBezTo>
                <a:close/>
              </a:path>
            </a:pathLst>
          </a:custGeom>
          <a:solidFill>
            <a:srgbClr val="FDF8FB">
              <a:alpha val="85000"/>
            </a:srgbClr>
          </a:solidFill>
          <a:ln w="28575" cap="rnd" cmpd="thinThick">
            <a:solidFill>
              <a:srgbClr val="00206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7120" y="1933625"/>
            <a:ext cx="10210795" cy="3416320"/>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Lễ hội đèn Trung thu còn là dịp để người dân Tuyên Quang sống lại với tuổi thơ đầy sắc màu. Mọi người luôn mong chờ đến lễ hội để đón xem những chiếc đèn khổng lồ được làm từ đôi bàn tay khéo léo, </a:t>
            </a:r>
            <a:br>
              <a:rPr lang="en-US" sz="3600" dirty="0">
                <a:latin typeface="Calibri" panose="020F0502020204030204" pitchFamily="34" charset="0"/>
                <a:cs typeface="Calibri" panose="020F0502020204030204" pitchFamily="34" charset="0"/>
              </a:rPr>
            </a:br>
            <a:r>
              <a:rPr lang="vi-VN" sz="3600" dirty="0">
                <a:latin typeface="Calibri" panose="020F0502020204030204" pitchFamily="34" charset="0"/>
                <a:cs typeface="Calibri" panose="020F0502020204030204" pitchFamily="34" charset="0"/>
              </a:rPr>
              <a:t>chan chứa tình yêu quê hương của các nghệ nhân.</a:t>
            </a:r>
          </a:p>
          <a:p>
            <a:pPr algn="just"/>
            <a:endParaRPr lang="vi-VN" sz="3600" dirty="0">
              <a:latin typeface="Calibri" panose="020F0502020204030204" pitchFamily="34" charset="0"/>
              <a:cs typeface="Calibri" panose="020F0502020204030204" pitchFamily="34" charset="0"/>
            </a:endParaRPr>
          </a:p>
        </p:txBody>
      </p:sp>
      <p:sp>
        <p:nvSpPr>
          <p:cNvPr id="11" name="Rounded Rectangle 10"/>
          <p:cNvSpPr/>
          <p:nvPr/>
        </p:nvSpPr>
        <p:spPr>
          <a:xfrm>
            <a:off x="342896" y="4840104"/>
            <a:ext cx="11506199" cy="1884260"/>
          </a:xfrm>
          <a:prstGeom prst="round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0560" y="4906074"/>
            <a:ext cx="10997355" cy="2308324"/>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Mọi người luôn mong chờ đến lễ hội để đón xem những chiếc đèn khổng lồ được làm từ đôi bàn tay khéo léo, chan chứa tình yêu quê hương của các nghệ nhân.</a:t>
            </a:r>
          </a:p>
          <a:p>
            <a:pPr algn="just"/>
            <a:endParaRPr lang="vi-VN" sz="3600" dirty="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2CAA26E0-0E46-5C32-ACB6-7461221CEF37}"/>
              </a:ext>
            </a:extLst>
          </p:cNvPr>
          <p:cNvCxnSpPr/>
          <p:nvPr/>
        </p:nvCxnSpPr>
        <p:spPr>
          <a:xfrm flipH="1">
            <a:off x="6620528" y="4932249"/>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585" y="818484"/>
            <a:ext cx="2429201" cy="2429201"/>
          </a:xfrm>
          <a:prstGeom prst="rect">
            <a:avLst/>
          </a:prstGeom>
        </p:spPr>
      </p:pic>
      <p:cxnSp>
        <p:nvCxnSpPr>
          <p:cNvPr id="20" name="Straight Connector 19">
            <a:extLst>
              <a:ext uri="{FF2B5EF4-FFF2-40B4-BE49-F238E27FC236}">
                <a16:creationId xmlns:a16="http://schemas.microsoft.com/office/drawing/2014/main" id="{2CAA26E0-0E46-5C32-ACB6-7461221CEF37}"/>
              </a:ext>
            </a:extLst>
          </p:cNvPr>
          <p:cNvCxnSpPr/>
          <p:nvPr/>
        </p:nvCxnSpPr>
        <p:spPr>
          <a:xfrm flipH="1">
            <a:off x="11563795" y="4960620"/>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AA26E0-0E46-5C32-ACB6-7461221CEF37}"/>
              </a:ext>
            </a:extLst>
          </p:cNvPr>
          <p:cNvCxnSpPr/>
          <p:nvPr/>
        </p:nvCxnSpPr>
        <p:spPr>
          <a:xfrm flipH="1">
            <a:off x="5737357" y="5469092"/>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AA26E0-0E46-5C32-ACB6-7461221CEF37}"/>
              </a:ext>
            </a:extLst>
          </p:cNvPr>
          <p:cNvCxnSpPr/>
          <p:nvPr/>
        </p:nvCxnSpPr>
        <p:spPr>
          <a:xfrm flipH="1">
            <a:off x="1457120" y="5970336"/>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AA26E0-0E46-5C32-ACB6-7461221CEF37}"/>
              </a:ext>
            </a:extLst>
          </p:cNvPr>
          <p:cNvCxnSpPr/>
          <p:nvPr/>
        </p:nvCxnSpPr>
        <p:spPr>
          <a:xfrm flipH="1">
            <a:off x="10794426" y="5985665"/>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AA26E0-0E46-5C32-ACB6-7461221CEF37}"/>
              </a:ext>
            </a:extLst>
          </p:cNvPr>
          <p:cNvCxnSpPr/>
          <p:nvPr/>
        </p:nvCxnSpPr>
        <p:spPr>
          <a:xfrm flipH="1">
            <a:off x="10885016" y="5985665"/>
            <a:ext cx="137160" cy="548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9480" imgH="1314360"/>
        </mc:Choice>
        <mc:Fallback>
          <p:control name="TextBox1" r:id="rId1" imgW="5829480" imgH="1314360">
            <p:pic>
              <p:nvPicPr>
                <p:cNvPr id="25" name="TextBox1">
                  <a:extLst>
                    <a:ext uri="{FF2B5EF4-FFF2-40B4-BE49-F238E27FC236}">
                      <a16:creationId xmlns:a16="http://schemas.microsoft.com/office/drawing/2014/main" id="{D8A0A588-53B2-95F9-2ED5-FD77EF0B2D27}"/>
                    </a:ext>
                  </a:extLst>
                </p:cNvPr>
                <p:cNvPicPr>
                  <a:picLocks/>
                </p:cNvPicPr>
                <p:nvPr/>
              </p:nvPicPr>
              <p:blipFill>
                <a:blip r:embed="rId6"/>
                <a:stretch>
                  <a:fillRect/>
                </a:stretch>
              </p:blipFill>
              <p:spPr>
                <a:xfrm>
                  <a:off x="5805937" y="195364"/>
                  <a:ext cx="5826438" cy="1311921"/>
                </a:xfrm>
                <a:prstGeom prst="rect">
                  <a:avLst/>
                </a:prstGeom>
              </p:spPr>
            </p:pic>
          </p:control>
        </mc:Fallback>
      </mc:AlternateContent>
    </p:controls>
    <p:extLst>
      <p:ext uri="{BB962C8B-B14F-4D97-AF65-F5344CB8AC3E}">
        <p14:creationId xmlns:p14="http://schemas.microsoft.com/office/powerpoint/2010/main" val="6213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5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25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5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25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25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841643-29E4-A92F-4284-A80648DF5FA9}"/>
              </a:ext>
            </a:extLst>
          </p:cNvPr>
          <p:cNvSpPr txBox="1"/>
          <p:nvPr/>
        </p:nvSpPr>
        <p:spPr>
          <a:xfrm>
            <a:off x="1023265" y="305009"/>
            <a:ext cx="10145470"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Giải</a:t>
            </a:r>
            <a:r>
              <a:rPr lang="en-US" sz="7200" dirty="0">
                <a:solidFill>
                  <a:srgbClr val="0070C0"/>
                </a:solidFill>
              </a:rPr>
              <a:t> </a:t>
            </a:r>
            <a:r>
              <a:rPr lang="en-US" sz="7200" dirty="0" err="1">
                <a:solidFill>
                  <a:srgbClr val="0070C0"/>
                </a:solidFill>
              </a:rPr>
              <a:t>thích</a:t>
            </a:r>
            <a:r>
              <a:rPr lang="en-US" sz="7200" dirty="0">
                <a:solidFill>
                  <a:srgbClr val="0070C0"/>
                </a:solidFill>
              </a:rPr>
              <a:t> </a:t>
            </a:r>
            <a:r>
              <a:rPr lang="en-US" sz="7200" dirty="0" err="1">
                <a:solidFill>
                  <a:srgbClr val="0070C0"/>
                </a:solidFill>
              </a:rPr>
              <a:t>nghĩa</a:t>
            </a:r>
            <a:r>
              <a:rPr lang="en-US" sz="7200" dirty="0">
                <a:solidFill>
                  <a:srgbClr val="0070C0"/>
                </a:solidFill>
              </a:rPr>
              <a:t> </a:t>
            </a:r>
            <a:r>
              <a:rPr lang="en-US" sz="7200" dirty="0" err="1">
                <a:solidFill>
                  <a:srgbClr val="0070C0"/>
                </a:solidFill>
              </a:rPr>
              <a:t>từ</a:t>
            </a:r>
            <a:r>
              <a:rPr lang="en-US" sz="7200" dirty="0">
                <a:solidFill>
                  <a:srgbClr val="0070C0"/>
                </a:solidFill>
              </a:rPr>
              <a:t> </a:t>
            </a:r>
            <a:r>
              <a:rPr lang="en-US" sz="7200" dirty="0" err="1">
                <a:solidFill>
                  <a:srgbClr val="0070C0"/>
                </a:solidFill>
              </a:rPr>
              <a:t>khó</a:t>
            </a:r>
            <a:r>
              <a:rPr lang="en-US" sz="7200" dirty="0">
                <a:solidFill>
                  <a:srgbClr val="0070C0"/>
                </a:solidFill>
              </a:rPr>
              <a:t> </a:t>
            </a:r>
            <a:r>
              <a:rPr lang="en-US" sz="7200" dirty="0" err="1">
                <a:solidFill>
                  <a:srgbClr val="0070C0"/>
                </a:solidFill>
              </a:rPr>
              <a:t>hiểu</a:t>
            </a:r>
            <a:endParaRPr lang="en-US" sz="7200" dirty="0">
              <a:solidFill>
                <a:srgbClr val="0070C0"/>
              </a:solidFill>
            </a:endParaRPr>
          </a:p>
        </p:txBody>
      </p:sp>
      <p:sp>
        <p:nvSpPr>
          <p:cNvPr id="4" name="Rounded Rectangle 3"/>
          <p:cNvSpPr/>
          <p:nvPr/>
        </p:nvSpPr>
        <p:spPr>
          <a:xfrm>
            <a:off x="472966" y="1505338"/>
            <a:ext cx="11292314" cy="5210772"/>
          </a:xfrm>
          <a:prstGeom prst="roundRect">
            <a:avLst/>
          </a:prstGeom>
          <a:solidFill>
            <a:srgbClr val="FFFFFF">
              <a:alpha val="96000"/>
            </a:srgbClr>
          </a:solidFill>
          <a:ln w="38100">
            <a:solidFill>
              <a:srgbClr val="92D05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45280" y="1634134"/>
            <a:ext cx="4709160" cy="923330"/>
          </a:xfrm>
          <a:prstGeom prst="rect">
            <a:avLst/>
          </a:prstGeom>
          <a:noFill/>
        </p:spPr>
        <p:txBody>
          <a:bodyPr wrap="square" rtlCol="0">
            <a:spAutoFit/>
          </a:bodyPr>
          <a:lstStyle/>
          <a:p>
            <a:r>
              <a:rPr lang="en-US" sz="5400" dirty="0" err="1">
                <a:solidFill>
                  <a:srgbClr val="00B050"/>
                </a:solidFill>
                <a:latin typeface="SVN-Hole Hearted" panose="020B0A06020104020203" pitchFamily="34" charset="0"/>
              </a:rPr>
              <a:t>Tuyên</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Quang</a:t>
            </a:r>
            <a:endParaRPr lang="en-US" sz="5400" dirty="0">
              <a:solidFill>
                <a:srgbClr val="00B050"/>
              </a:solidFill>
              <a:latin typeface="SVN-Hole Hearted" panose="020B0A06020104020203" pitchFamily="34" charset="0"/>
            </a:endParaRPr>
          </a:p>
        </p:txBody>
      </p:sp>
      <p:sp>
        <p:nvSpPr>
          <p:cNvPr id="6" name="TextBox 5"/>
          <p:cNvSpPr txBox="1"/>
          <p:nvPr/>
        </p:nvSpPr>
        <p:spPr>
          <a:xfrm>
            <a:off x="1417320" y="2725074"/>
            <a:ext cx="4251960" cy="2308324"/>
          </a:xfrm>
          <a:prstGeom prst="rect">
            <a:avLst/>
          </a:prstGeom>
          <a:noFill/>
        </p:spPr>
        <p:txBody>
          <a:bodyPr wrap="square" rtlCol="0">
            <a:spAutoFit/>
          </a:bodyPr>
          <a:lstStyle/>
          <a:p>
            <a:pPr algn="just"/>
            <a:r>
              <a:rPr lang="en-US" sz="3600" dirty="0" err="1"/>
              <a:t>Một</a:t>
            </a:r>
            <a:r>
              <a:rPr lang="en-US" sz="3600" dirty="0"/>
              <a:t> </a:t>
            </a:r>
            <a:r>
              <a:rPr lang="en-US" sz="3600" dirty="0" err="1"/>
              <a:t>tỉnh</a:t>
            </a:r>
            <a:r>
              <a:rPr lang="en-US" sz="3600" dirty="0"/>
              <a:t> </a:t>
            </a:r>
            <a:r>
              <a:rPr lang="en-US" sz="3600" dirty="0" err="1"/>
              <a:t>miền</a:t>
            </a:r>
            <a:r>
              <a:rPr lang="en-US" sz="3600" dirty="0"/>
              <a:t> </a:t>
            </a:r>
            <a:r>
              <a:rPr lang="en-US" sz="3600" dirty="0" err="1"/>
              <a:t>núi</a:t>
            </a:r>
            <a:r>
              <a:rPr lang="en-US" sz="3600" dirty="0"/>
              <a:t> </a:t>
            </a:r>
            <a:r>
              <a:rPr lang="en-US" sz="3600" dirty="0" err="1"/>
              <a:t>phía</a:t>
            </a:r>
            <a:r>
              <a:rPr lang="en-US" sz="3600" dirty="0"/>
              <a:t> </a:t>
            </a:r>
            <a:r>
              <a:rPr lang="en-US" sz="3600" dirty="0" err="1"/>
              <a:t>bắc</a:t>
            </a:r>
            <a:r>
              <a:rPr lang="en-US" sz="3600" dirty="0"/>
              <a:t> </a:t>
            </a:r>
            <a:r>
              <a:rPr lang="en-US" sz="3600" dirty="0" err="1"/>
              <a:t>Việt</a:t>
            </a:r>
            <a:r>
              <a:rPr lang="en-US" sz="3600" dirty="0"/>
              <a:t> Nam, </a:t>
            </a:r>
            <a:r>
              <a:rPr lang="en-US" sz="3600" dirty="0" err="1"/>
              <a:t>cách</a:t>
            </a:r>
            <a:r>
              <a:rPr lang="en-US" sz="3600" dirty="0"/>
              <a:t> </a:t>
            </a:r>
            <a:r>
              <a:rPr lang="en-US" sz="3600" dirty="0" err="1"/>
              <a:t>Hà</a:t>
            </a:r>
            <a:r>
              <a:rPr lang="en-US" sz="3600" dirty="0"/>
              <a:t> </a:t>
            </a:r>
            <a:r>
              <a:rPr lang="en-US" sz="3600" dirty="0" err="1"/>
              <a:t>Nội</a:t>
            </a:r>
            <a:r>
              <a:rPr lang="en-US" sz="3600" dirty="0"/>
              <a:t> 131 </a:t>
            </a:r>
            <a:br>
              <a:rPr lang="en-US" sz="3600" dirty="0"/>
            </a:br>
            <a:r>
              <a:rPr lang="en-US" sz="3600" dirty="0" err="1"/>
              <a:t>ki-lô-mét</a:t>
            </a:r>
            <a:endParaRPr lang="en-US" sz="3600" dirty="0"/>
          </a:p>
        </p:txBody>
      </p:sp>
      <p:cxnSp>
        <p:nvCxnSpPr>
          <p:cNvPr id="8" name="Straight Connector 7"/>
          <p:cNvCxnSpPr/>
          <p:nvPr/>
        </p:nvCxnSpPr>
        <p:spPr>
          <a:xfrm>
            <a:off x="6119123" y="2705667"/>
            <a:ext cx="0" cy="305322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9218" name="Picture 2" descr="Tỉnh Tuyên Quang được thành lập khi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985" y="2816514"/>
            <a:ext cx="4704452" cy="27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51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ranh đề tài Trung Thu đẹp, đơn giản và sáng tạo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1332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a16="http://schemas.microsoft.com/office/drawing/2014/main" id="{D7F39F69-56D4-5D6F-1D28-42306BD5E377}"/>
              </a:ext>
            </a:extLst>
          </p:cNvPr>
          <p:cNvSpPr/>
          <p:nvPr/>
        </p:nvSpPr>
        <p:spPr>
          <a:xfrm>
            <a:off x="2038879" y="984170"/>
            <a:ext cx="8662880" cy="3960000"/>
          </a:xfrm>
          <a:custGeom>
            <a:avLst/>
            <a:gdLst>
              <a:gd name="connsiteX0" fmla="*/ 0 w 8662880"/>
              <a:gd name="connsiteY0" fmla="*/ 415602 h 3960000"/>
              <a:gd name="connsiteX1" fmla="*/ 415602 w 8662880"/>
              <a:gd name="connsiteY1" fmla="*/ 0 h 3960000"/>
              <a:gd name="connsiteX2" fmla="*/ 8247278 w 8662880"/>
              <a:gd name="connsiteY2" fmla="*/ 0 h 3960000"/>
              <a:gd name="connsiteX3" fmla="*/ 8662880 w 8662880"/>
              <a:gd name="connsiteY3" fmla="*/ 415602 h 3960000"/>
              <a:gd name="connsiteX4" fmla="*/ 8662880 w 8662880"/>
              <a:gd name="connsiteY4" fmla="*/ 3544398 h 3960000"/>
              <a:gd name="connsiteX5" fmla="*/ 8247278 w 8662880"/>
              <a:gd name="connsiteY5" fmla="*/ 3960000 h 3960000"/>
              <a:gd name="connsiteX6" fmla="*/ 415602 w 8662880"/>
              <a:gd name="connsiteY6" fmla="*/ 3960000 h 3960000"/>
              <a:gd name="connsiteX7" fmla="*/ 0 w 8662880"/>
              <a:gd name="connsiteY7" fmla="*/ 3544398 h 3960000"/>
              <a:gd name="connsiteX8" fmla="*/ 0 w 8662880"/>
              <a:gd name="connsiteY8" fmla="*/ 415602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2880" h="3960000" fill="none" extrusionOk="0">
                <a:moveTo>
                  <a:pt x="0" y="415602"/>
                </a:moveTo>
                <a:cubicBezTo>
                  <a:pt x="1312" y="221580"/>
                  <a:pt x="189059" y="5015"/>
                  <a:pt x="415602" y="0"/>
                </a:cubicBezTo>
                <a:cubicBezTo>
                  <a:pt x="1260677" y="72427"/>
                  <a:pt x="6597524" y="61419"/>
                  <a:pt x="8247278" y="0"/>
                </a:cubicBezTo>
                <a:cubicBezTo>
                  <a:pt x="8471682" y="-35290"/>
                  <a:pt x="8633709" y="177247"/>
                  <a:pt x="8662880" y="415602"/>
                </a:cubicBezTo>
                <a:cubicBezTo>
                  <a:pt x="8763756" y="744554"/>
                  <a:pt x="8555567" y="2817821"/>
                  <a:pt x="8662880" y="3544398"/>
                </a:cubicBezTo>
                <a:cubicBezTo>
                  <a:pt x="8671354" y="3730920"/>
                  <a:pt x="8461921" y="3943310"/>
                  <a:pt x="8247278" y="3960000"/>
                </a:cubicBezTo>
                <a:cubicBezTo>
                  <a:pt x="6080792" y="3989827"/>
                  <a:pt x="1236602" y="3880694"/>
                  <a:pt x="415602" y="3960000"/>
                </a:cubicBezTo>
                <a:cubicBezTo>
                  <a:pt x="200418" y="3958378"/>
                  <a:pt x="-38345" y="3781511"/>
                  <a:pt x="0" y="3544398"/>
                </a:cubicBezTo>
                <a:cubicBezTo>
                  <a:pt x="50037" y="2795071"/>
                  <a:pt x="770" y="1414491"/>
                  <a:pt x="0" y="415602"/>
                </a:cubicBezTo>
                <a:close/>
              </a:path>
              <a:path w="8662880" h="3960000" stroke="0" extrusionOk="0">
                <a:moveTo>
                  <a:pt x="0" y="415602"/>
                </a:moveTo>
                <a:cubicBezTo>
                  <a:pt x="31729" y="194720"/>
                  <a:pt x="196770" y="22291"/>
                  <a:pt x="415602" y="0"/>
                </a:cubicBezTo>
                <a:cubicBezTo>
                  <a:pt x="2471099" y="123000"/>
                  <a:pt x="4895392" y="-96860"/>
                  <a:pt x="8247278" y="0"/>
                </a:cubicBezTo>
                <a:cubicBezTo>
                  <a:pt x="8460385" y="-12517"/>
                  <a:pt x="8682318" y="146884"/>
                  <a:pt x="8662880" y="415602"/>
                </a:cubicBezTo>
                <a:cubicBezTo>
                  <a:pt x="8666053" y="1197120"/>
                  <a:pt x="8757147" y="2840742"/>
                  <a:pt x="8662880" y="3544398"/>
                </a:cubicBezTo>
                <a:cubicBezTo>
                  <a:pt x="8627594" y="3786712"/>
                  <a:pt x="8451044" y="3955783"/>
                  <a:pt x="8247278" y="3960000"/>
                </a:cubicBezTo>
                <a:cubicBezTo>
                  <a:pt x="5668459" y="3799293"/>
                  <a:pt x="3933692" y="3999667"/>
                  <a:pt x="415602" y="3960000"/>
                </a:cubicBezTo>
                <a:cubicBezTo>
                  <a:pt x="171211" y="3956999"/>
                  <a:pt x="-8768" y="3769957"/>
                  <a:pt x="0" y="3544398"/>
                </a:cubicBezTo>
                <a:cubicBezTo>
                  <a:pt x="32216" y="3140790"/>
                  <a:pt x="57206" y="1232836"/>
                  <a:pt x="0" y="415602"/>
                </a:cubicBezTo>
                <a:close/>
              </a:path>
            </a:pathLst>
          </a:custGeom>
          <a:solidFill>
            <a:schemeClr val="bg1">
              <a:alpha val="80000"/>
            </a:schemeClr>
          </a:solidFill>
          <a:ln w="38100">
            <a:solidFill>
              <a:srgbClr val="0070C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405D99C-8ADF-0CAB-68F1-E8FE40FFE4BD}"/>
              </a:ext>
            </a:extLst>
          </p:cNvPr>
          <p:cNvSpPr txBox="1"/>
          <p:nvPr/>
        </p:nvSpPr>
        <p:spPr>
          <a:xfrm>
            <a:off x="2567912" y="1140135"/>
            <a:ext cx="7442253" cy="707886"/>
          </a:xfrm>
          <a:prstGeom prst="rect">
            <a:avLst/>
          </a:prstGeom>
          <a:noFill/>
        </p:spPr>
        <p:txBody>
          <a:bodyPr wrap="square" rtlCol="0">
            <a:spAutoFit/>
          </a:bodyPr>
          <a:lstStyle/>
          <a:p>
            <a:pPr algn="ctr"/>
            <a:r>
              <a:rPr lang="en-US" sz="4000" b="1" dirty="0" err="1">
                <a:solidFill>
                  <a:srgbClr val="C00000"/>
                </a:solidFill>
                <a:latin typeface="UTM Edwardian" panose="02040603050506020204" pitchFamily="18" charset="0"/>
              </a:rPr>
              <a:t>Thứ</a:t>
            </a:r>
            <a:r>
              <a:rPr lang="en-US" sz="4000" b="1" dirty="0">
                <a:solidFill>
                  <a:srgbClr val="C00000"/>
                </a:solidFill>
                <a:latin typeface="UTM Edwardian" panose="02040603050506020204" pitchFamily="18" charset="0"/>
              </a:rPr>
              <a:t> … </a:t>
            </a:r>
            <a:r>
              <a:rPr lang="en-US" sz="4000" b="1" dirty="0" err="1">
                <a:solidFill>
                  <a:srgbClr val="C00000"/>
                </a:solidFill>
                <a:latin typeface="UTM Edwardian" panose="02040603050506020204" pitchFamily="18" charset="0"/>
              </a:rPr>
              <a:t>ngày</a:t>
            </a:r>
            <a:r>
              <a:rPr lang="en-US" sz="4000" b="1" dirty="0">
                <a:solidFill>
                  <a:srgbClr val="C00000"/>
                </a:solidFill>
                <a:latin typeface="UTM Edwardian" panose="02040603050506020204" pitchFamily="18" charset="0"/>
              </a:rPr>
              <a:t> … </a:t>
            </a:r>
            <a:r>
              <a:rPr lang="en-US" sz="4000" b="1" dirty="0" err="1">
                <a:solidFill>
                  <a:srgbClr val="C00000"/>
                </a:solidFill>
                <a:latin typeface="UTM Edwardian" panose="02040603050506020204" pitchFamily="18" charset="0"/>
              </a:rPr>
              <a:t>tháng</a:t>
            </a:r>
            <a:r>
              <a:rPr lang="en-US" sz="4000" b="1" dirty="0">
                <a:solidFill>
                  <a:srgbClr val="C00000"/>
                </a:solidFill>
                <a:latin typeface="UTM Edwardian" panose="02040603050506020204" pitchFamily="18" charset="0"/>
              </a:rPr>
              <a:t> … </a:t>
            </a:r>
            <a:r>
              <a:rPr lang="en-US" sz="4000" b="1" dirty="0" err="1">
                <a:solidFill>
                  <a:srgbClr val="C00000"/>
                </a:solidFill>
                <a:latin typeface="UTM Edwardian" panose="02040603050506020204" pitchFamily="18" charset="0"/>
              </a:rPr>
              <a:t>năm</a:t>
            </a:r>
            <a:r>
              <a:rPr lang="en-US" sz="4000" b="1" dirty="0">
                <a:solidFill>
                  <a:srgbClr val="C00000"/>
                </a:solidFill>
                <a:latin typeface="UTM Edwardian" panose="02040603050506020204" pitchFamily="18" charset="0"/>
              </a:rPr>
              <a:t> 2022</a:t>
            </a:r>
          </a:p>
        </p:txBody>
      </p:sp>
      <p:sp>
        <p:nvSpPr>
          <p:cNvPr id="9" name="TextBox 8">
            <a:extLst>
              <a:ext uri="{FF2B5EF4-FFF2-40B4-BE49-F238E27FC236}">
                <a16:creationId xmlns:a16="http://schemas.microsoft.com/office/drawing/2014/main" id="{B7841643-29E4-A92F-4284-A80648DF5FA9}"/>
              </a:ext>
            </a:extLst>
          </p:cNvPr>
          <p:cNvSpPr txBox="1"/>
          <p:nvPr/>
        </p:nvSpPr>
        <p:spPr>
          <a:xfrm>
            <a:off x="3984878" y="1751941"/>
            <a:ext cx="4513605"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Tiếng</a:t>
            </a:r>
            <a:r>
              <a:rPr lang="en-US" sz="4400" b="1" dirty="0">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FF0066"/>
                </a:solidFill>
                <a:effectLst>
                  <a:outerShdw blurRad="12700" dist="38100" dir="2700000" algn="tl" rotWithShape="0">
                    <a:srgbClr val="FF33CC"/>
                  </a:outerShdw>
                </a:effectLst>
                <a:latin typeface="UVN Banh Mi" pitchFamily="2" charset="0"/>
              </a:rPr>
              <a:t>Việt</a:t>
            </a:r>
            <a:endParaRPr lang="en-US" sz="4400" b="1" dirty="0">
              <a:ln w="9525">
                <a:solidFill>
                  <a:schemeClr val="bg1"/>
                </a:solidFill>
                <a:prstDash val="solid"/>
              </a:ln>
              <a:solidFill>
                <a:srgbClr val="002060"/>
              </a:solidFill>
              <a:effectLst>
                <a:outerShdw blurRad="12700" dist="38100" dir="2700000" algn="tl" rotWithShape="0">
                  <a:srgbClr val="FF33CC"/>
                </a:outerShdw>
              </a:effectLst>
              <a:latin typeface="UVN Banh Mi" pitchFamily="2" charset="0"/>
            </a:endParaRPr>
          </a:p>
        </p:txBody>
      </p:sp>
      <p:sp>
        <p:nvSpPr>
          <p:cNvPr id="10" name="TextBox 9">
            <a:extLst>
              <a:ext uri="{FF2B5EF4-FFF2-40B4-BE49-F238E27FC236}">
                <a16:creationId xmlns:a16="http://schemas.microsoft.com/office/drawing/2014/main" id="{B7841643-29E4-A92F-4284-A80648DF5FA9}"/>
              </a:ext>
            </a:extLst>
          </p:cNvPr>
          <p:cNvSpPr txBox="1"/>
          <p:nvPr/>
        </p:nvSpPr>
        <p:spPr>
          <a:xfrm>
            <a:off x="3131195" y="3300015"/>
            <a:ext cx="6478248" cy="1446550"/>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pPr algn="ctr"/>
            <a:r>
              <a:rPr lang="en-US" sz="4400" dirty="0" err="1">
                <a:solidFill>
                  <a:srgbClr val="FF0000"/>
                </a:solidFill>
              </a:rPr>
              <a:t>Bài</a:t>
            </a:r>
            <a:r>
              <a:rPr lang="en-US" sz="4400" dirty="0">
                <a:solidFill>
                  <a:srgbClr val="FF0000"/>
                </a:solidFill>
              </a:rPr>
              <a:t> 4 – </a:t>
            </a:r>
            <a:r>
              <a:rPr lang="en-US" sz="4400" dirty="0" err="1">
                <a:solidFill>
                  <a:srgbClr val="FF0000"/>
                </a:solidFill>
              </a:rPr>
              <a:t>Tiết</a:t>
            </a:r>
            <a:r>
              <a:rPr lang="en-US" sz="4400" dirty="0">
                <a:solidFill>
                  <a:srgbClr val="FF0000"/>
                </a:solidFill>
              </a:rPr>
              <a:t> 1</a:t>
            </a:r>
            <a:br>
              <a:rPr lang="en-US" sz="4400" dirty="0">
                <a:solidFill>
                  <a:srgbClr val="FF0000"/>
                </a:solidFill>
              </a:rPr>
            </a:br>
            <a:r>
              <a:rPr lang="en-US" sz="4400" dirty="0" err="1">
                <a:solidFill>
                  <a:srgbClr val="FF0000"/>
                </a:solidFill>
              </a:rPr>
              <a:t>Độc</a:t>
            </a:r>
            <a:r>
              <a:rPr lang="en-US" sz="4400" dirty="0">
                <a:solidFill>
                  <a:srgbClr val="FF0000"/>
                </a:solidFill>
              </a:rPr>
              <a:t> </a:t>
            </a:r>
            <a:r>
              <a:rPr lang="en-US" sz="4400" dirty="0" err="1">
                <a:solidFill>
                  <a:srgbClr val="FF0000"/>
                </a:solidFill>
              </a:rPr>
              <a:t>đáo</a:t>
            </a:r>
            <a:r>
              <a:rPr lang="en-US" sz="4400" dirty="0">
                <a:solidFill>
                  <a:srgbClr val="FF0000"/>
                </a:solidFill>
              </a:rPr>
              <a:t> </a:t>
            </a:r>
            <a:r>
              <a:rPr lang="en-US" sz="4400" dirty="0" err="1">
                <a:solidFill>
                  <a:srgbClr val="FF0000"/>
                </a:solidFill>
              </a:rPr>
              <a:t>lễ</a:t>
            </a:r>
            <a:r>
              <a:rPr lang="en-US" sz="4400" dirty="0">
                <a:solidFill>
                  <a:srgbClr val="FF0000"/>
                </a:solidFill>
              </a:rPr>
              <a:t> </a:t>
            </a:r>
            <a:r>
              <a:rPr lang="en-US" sz="4400" dirty="0" err="1">
                <a:solidFill>
                  <a:srgbClr val="FF0000"/>
                </a:solidFill>
              </a:rPr>
              <a:t>hội</a:t>
            </a:r>
            <a:r>
              <a:rPr lang="en-US" sz="4400" dirty="0">
                <a:solidFill>
                  <a:srgbClr val="FF0000"/>
                </a:solidFill>
              </a:rPr>
              <a:t> </a:t>
            </a:r>
            <a:r>
              <a:rPr lang="en-US" sz="4400" dirty="0" err="1">
                <a:solidFill>
                  <a:srgbClr val="FF0000"/>
                </a:solidFill>
              </a:rPr>
              <a:t>đèn</a:t>
            </a:r>
            <a:r>
              <a:rPr lang="en-US" sz="4400" dirty="0">
                <a:solidFill>
                  <a:srgbClr val="FF0000"/>
                </a:solidFill>
              </a:rPr>
              <a:t> </a:t>
            </a:r>
            <a:r>
              <a:rPr lang="en-US" sz="4400" dirty="0" err="1">
                <a:solidFill>
                  <a:srgbClr val="FF0000"/>
                </a:solidFill>
              </a:rPr>
              <a:t>trung</a:t>
            </a:r>
            <a:r>
              <a:rPr lang="en-US" sz="4400" dirty="0">
                <a:solidFill>
                  <a:srgbClr val="FF0000"/>
                </a:solidFill>
              </a:rPr>
              <a:t> </a:t>
            </a:r>
            <a:r>
              <a:rPr lang="en-US" sz="4400" dirty="0" err="1">
                <a:solidFill>
                  <a:srgbClr val="FF0000"/>
                </a:solidFill>
              </a:rPr>
              <a:t>thu</a:t>
            </a:r>
            <a:endParaRPr lang="en-US" sz="4400" dirty="0">
              <a:solidFill>
                <a:srgbClr val="FF0000"/>
              </a:solidFill>
            </a:endParaRPr>
          </a:p>
        </p:txBody>
      </p:sp>
      <p:sp>
        <p:nvSpPr>
          <p:cNvPr id="11" name="TextBox 10">
            <a:extLst>
              <a:ext uri="{FF2B5EF4-FFF2-40B4-BE49-F238E27FC236}">
                <a16:creationId xmlns:a16="http://schemas.microsoft.com/office/drawing/2014/main" id="{B7841643-29E4-A92F-4284-A80648DF5FA9}"/>
              </a:ext>
            </a:extLst>
          </p:cNvPr>
          <p:cNvSpPr txBox="1"/>
          <p:nvPr/>
        </p:nvSpPr>
        <p:spPr>
          <a:xfrm>
            <a:off x="3192677" y="2626654"/>
            <a:ext cx="6505179" cy="769441"/>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4400" dirty="0" err="1">
                <a:latin typeface="SVN-Hole Hearted" panose="020B0A06020104020203" pitchFamily="34" charset="0"/>
              </a:rPr>
              <a:t>Chủ</a:t>
            </a:r>
            <a:r>
              <a:rPr lang="en-US" sz="4400" dirty="0">
                <a:latin typeface="SVN-Hole Hearted" panose="020B0A06020104020203" pitchFamily="34" charset="0"/>
              </a:rPr>
              <a:t> </a:t>
            </a:r>
            <a:r>
              <a:rPr lang="en-US" sz="4400" dirty="0" err="1">
                <a:latin typeface="SVN-Hole Hearted" panose="020B0A06020104020203" pitchFamily="34" charset="0"/>
              </a:rPr>
              <a:t>đề</a:t>
            </a:r>
            <a:r>
              <a:rPr lang="en-US" sz="4400" dirty="0">
                <a:latin typeface="SVN-Hole Hearted" panose="020B0A06020104020203" pitchFamily="34" charset="0"/>
              </a:rPr>
              <a:t>: BỐN MÙA MỞ HỘI</a:t>
            </a:r>
          </a:p>
        </p:txBody>
      </p:sp>
    </p:spTree>
    <p:extLst>
      <p:ext uri="{BB962C8B-B14F-4D97-AF65-F5344CB8AC3E}">
        <p14:creationId xmlns:p14="http://schemas.microsoft.com/office/powerpoint/2010/main" val="217877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360"/>
                                          </p:val>
                                        </p:tav>
                                        <p:tav tm="100000">
                                          <p:val>
                                            <p:fltVal val="0"/>
                                          </p:val>
                                        </p:tav>
                                      </p:tavLst>
                                    </p:anim>
                                    <p:animEffect transition="in" filter="fade">
                                      <p:cBhvr>
                                        <p:cTn id="10" dur="750"/>
                                        <p:tgtEl>
                                          <p:spTgt spid="7"/>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750"/>
                            </p:stCondLst>
                            <p:childTnLst>
                              <p:par>
                                <p:cTn id="24" presetID="5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225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841643-29E4-A92F-4284-A80648DF5FA9}"/>
              </a:ext>
            </a:extLst>
          </p:cNvPr>
          <p:cNvSpPr txBox="1"/>
          <p:nvPr/>
        </p:nvSpPr>
        <p:spPr>
          <a:xfrm>
            <a:off x="1023265" y="305009"/>
            <a:ext cx="10145470"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Giải</a:t>
            </a:r>
            <a:r>
              <a:rPr lang="en-US" sz="7200" dirty="0">
                <a:solidFill>
                  <a:srgbClr val="0070C0"/>
                </a:solidFill>
              </a:rPr>
              <a:t> </a:t>
            </a:r>
            <a:r>
              <a:rPr lang="en-US" sz="7200" dirty="0" err="1">
                <a:solidFill>
                  <a:srgbClr val="0070C0"/>
                </a:solidFill>
              </a:rPr>
              <a:t>thích</a:t>
            </a:r>
            <a:r>
              <a:rPr lang="en-US" sz="7200" dirty="0">
                <a:solidFill>
                  <a:srgbClr val="0070C0"/>
                </a:solidFill>
              </a:rPr>
              <a:t> </a:t>
            </a:r>
            <a:r>
              <a:rPr lang="en-US" sz="7200" dirty="0" err="1">
                <a:solidFill>
                  <a:srgbClr val="0070C0"/>
                </a:solidFill>
              </a:rPr>
              <a:t>nghĩa</a:t>
            </a:r>
            <a:r>
              <a:rPr lang="en-US" sz="7200" dirty="0">
                <a:solidFill>
                  <a:srgbClr val="0070C0"/>
                </a:solidFill>
              </a:rPr>
              <a:t> </a:t>
            </a:r>
            <a:r>
              <a:rPr lang="en-US" sz="7200" dirty="0" err="1">
                <a:solidFill>
                  <a:srgbClr val="0070C0"/>
                </a:solidFill>
              </a:rPr>
              <a:t>từ</a:t>
            </a:r>
            <a:r>
              <a:rPr lang="en-US" sz="7200" dirty="0">
                <a:solidFill>
                  <a:srgbClr val="0070C0"/>
                </a:solidFill>
              </a:rPr>
              <a:t> </a:t>
            </a:r>
            <a:r>
              <a:rPr lang="en-US" sz="7200" dirty="0" err="1">
                <a:solidFill>
                  <a:srgbClr val="0070C0"/>
                </a:solidFill>
              </a:rPr>
              <a:t>khó</a:t>
            </a:r>
            <a:r>
              <a:rPr lang="en-US" sz="7200" dirty="0">
                <a:solidFill>
                  <a:srgbClr val="0070C0"/>
                </a:solidFill>
              </a:rPr>
              <a:t> </a:t>
            </a:r>
            <a:r>
              <a:rPr lang="en-US" sz="7200" dirty="0" err="1">
                <a:solidFill>
                  <a:srgbClr val="0070C0"/>
                </a:solidFill>
              </a:rPr>
              <a:t>hiểu</a:t>
            </a:r>
            <a:endParaRPr lang="en-US" sz="7200" dirty="0">
              <a:solidFill>
                <a:srgbClr val="0070C0"/>
              </a:solidFill>
            </a:endParaRPr>
          </a:p>
        </p:txBody>
      </p:sp>
      <p:sp>
        <p:nvSpPr>
          <p:cNvPr id="4" name="Rounded Rectangle 3"/>
          <p:cNvSpPr/>
          <p:nvPr/>
        </p:nvSpPr>
        <p:spPr>
          <a:xfrm>
            <a:off x="472966" y="1505338"/>
            <a:ext cx="11292314" cy="5210772"/>
          </a:xfrm>
          <a:prstGeom prst="roundRect">
            <a:avLst/>
          </a:prstGeom>
          <a:solidFill>
            <a:srgbClr val="FFFFFF">
              <a:alpha val="96000"/>
            </a:srgbClr>
          </a:solidFill>
          <a:ln w="38100">
            <a:solidFill>
              <a:srgbClr val="92D05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14900" y="1586992"/>
            <a:ext cx="2095500" cy="923330"/>
          </a:xfrm>
          <a:prstGeom prst="rect">
            <a:avLst/>
          </a:prstGeom>
          <a:noFill/>
        </p:spPr>
        <p:txBody>
          <a:bodyPr wrap="square" rtlCol="0">
            <a:spAutoFit/>
          </a:bodyPr>
          <a:lstStyle/>
          <a:p>
            <a:r>
              <a:rPr lang="en-US" sz="5400" dirty="0" err="1">
                <a:solidFill>
                  <a:srgbClr val="00B050"/>
                </a:solidFill>
                <a:latin typeface="SVN-Hole Hearted" panose="020B0A06020104020203" pitchFamily="34" charset="0"/>
              </a:rPr>
              <a:t>rộn</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rã</a:t>
            </a:r>
            <a:endParaRPr lang="en-US" sz="5400" dirty="0">
              <a:solidFill>
                <a:srgbClr val="00B050"/>
              </a:solidFill>
              <a:latin typeface="SVN-Hole Hearted" panose="020B0A06020104020203" pitchFamily="34" charset="0"/>
            </a:endParaRPr>
          </a:p>
        </p:txBody>
      </p:sp>
      <p:sp>
        <p:nvSpPr>
          <p:cNvPr id="6" name="TextBox 5"/>
          <p:cNvSpPr txBox="1"/>
          <p:nvPr/>
        </p:nvSpPr>
        <p:spPr>
          <a:xfrm>
            <a:off x="1417320" y="2725074"/>
            <a:ext cx="4251960" cy="1754326"/>
          </a:xfrm>
          <a:prstGeom prst="rect">
            <a:avLst/>
          </a:prstGeom>
          <a:noFill/>
        </p:spPr>
        <p:txBody>
          <a:bodyPr wrap="square" rtlCol="0">
            <a:spAutoFit/>
          </a:bodyPr>
          <a:lstStyle/>
          <a:p>
            <a:pPr algn="just"/>
            <a:r>
              <a:rPr lang="en-US" sz="3600" dirty="0" err="1"/>
              <a:t>Có</a:t>
            </a:r>
            <a:r>
              <a:rPr lang="en-US" sz="3600" dirty="0"/>
              <a:t> </a:t>
            </a:r>
            <a:r>
              <a:rPr lang="en-US" sz="3600" dirty="0" err="1"/>
              <a:t>nhiều</a:t>
            </a:r>
            <a:r>
              <a:rPr lang="en-US" sz="3600" dirty="0"/>
              <a:t> </a:t>
            </a:r>
            <a:r>
              <a:rPr lang="en-US" sz="3600" dirty="0" err="1"/>
              <a:t>âm</a:t>
            </a:r>
            <a:r>
              <a:rPr lang="en-US" sz="3600" dirty="0"/>
              <a:t> </a:t>
            </a:r>
            <a:r>
              <a:rPr lang="en-US" sz="3600" dirty="0" err="1"/>
              <a:t>thanh</a:t>
            </a:r>
            <a:r>
              <a:rPr lang="en-US" sz="3600" dirty="0"/>
              <a:t> </a:t>
            </a:r>
            <a:r>
              <a:rPr lang="en-US" sz="3600" dirty="0" err="1"/>
              <a:t>sôi</a:t>
            </a:r>
            <a:r>
              <a:rPr lang="en-US" sz="3600" dirty="0"/>
              <a:t> </a:t>
            </a:r>
            <a:r>
              <a:rPr lang="en-US" sz="3600" dirty="0" err="1"/>
              <a:t>nổi</a:t>
            </a:r>
            <a:r>
              <a:rPr lang="en-US" sz="3600" dirty="0"/>
              <a:t>, </a:t>
            </a:r>
            <a:r>
              <a:rPr lang="en-US" sz="3600" dirty="0" err="1"/>
              <a:t>vui</a:t>
            </a:r>
            <a:r>
              <a:rPr lang="en-US" sz="3600" dirty="0"/>
              <a:t> </a:t>
            </a:r>
            <a:r>
              <a:rPr lang="en-US" sz="3600" dirty="0" err="1"/>
              <a:t>vẻ</a:t>
            </a:r>
            <a:r>
              <a:rPr lang="en-US" sz="3600" dirty="0"/>
              <a:t> </a:t>
            </a:r>
            <a:r>
              <a:rPr lang="en-US" sz="3600" dirty="0" err="1"/>
              <a:t>và</a:t>
            </a:r>
            <a:r>
              <a:rPr lang="en-US" sz="3600" dirty="0"/>
              <a:t> </a:t>
            </a:r>
            <a:br>
              <a:rPr lang="en-US" sz="3600" dirty="0"/>
            </a:br>
            <a:r>
              <a:rPr lang="en-US" sz="3600" dirty="0" err="1"/>
              <a:t>liên</a:t>
            </a:r>
            <a:r>
              <a:rPr lang="en-US" sz="3600" dirty="0"/>
              <a:t> </a:t>
            </a:r>
            <a:r>
              <a:rPr lang="en-US" sz="3600" dirty="0" err="1"/>
              <a:t>tiếp</a:t>
            </a:r>
            <a:endParaRPr lang="en-US" sz="3600" dirty="0"/>
          </a:p>
        </p:txBody>
      </p:sp>
      <p:cxnSp>
        <p:nvCxnSpPr>
          <p:cNvPr id="8" name="Straight Connector 7"/>
          <p:cNvCxnSpPr/>
          <p:nvPr/>
        </p:nvCxnSpPr>
        <p:spPr>
          <a:xfrm>
            <a:off x="6119123" y="2705667"/>
            <a:ext cx="0" cy="305322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11266" name="Picture 2" descr="Tết Trung Thu:2013/08/30"/>
          <p:cNvPicPr>
            <a:picLocks noChangeAspect="1" noChangeArrowheads="1"/>
          </p:cNvPicPr>
          <p:nvPr/>
        </p:nvPicPr>
        <p:blipFill rotWithShape="1">
          <a:blip r:embed="rId4">
            <a:extLst>
              <a:ext uri="{28A0092B-C50C-407E-A947-70E740481C1C}">
                <a14:useLocalDpi xmlns:a14="http://schemas.microsoft.com/office/drawing/2010/main" val="0"/>
              </a:ext>
            </a:extLst>
          </a:blip>
          <a:srcRect b="5031"/>
          <a:stretch/>
        </p:blipFill>
        <p:spPr bwMode="auto">
          <a:xfrm>
            <a:off x="6613634" y="2725074"/>
            <a:ext cx="4704452" cy="290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0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841643-29E4-A92F-4284-A80648DF5FA9}"/>
              </a:ext>
            </a:extLst>
          </p:cNvPr>
          <p:cNvSpPr txBox="1"/>
          <p:nvPr/>
        </p:nvSpPr>
        <p:spPr>
          <a:xfrm>
            <a:off x="1023265" y="305009"/>
            <a:ext cx="10145470"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Giải</a:t>
            </a:r>
            <a:r>
              <a:rPr lang="en-US" sz="7200" dirty="0">
                <a:solidFill>
                  <a:srgbClr val="0070C0"/>
                </a:solidFill>
              </a:rPr>
              <a:t> </a:t>
            </a:r>
            <a:r>
              <a:rPr lang="en-US" sz="7200" dirty="0" err="1">
                <a:solidFill>
                  <a:srgbClr val="0070C0"/>
                </a:solidFill>
              </a:rPr>
              <a:t>thích</a:t>
            </a:r>
            <a:r>
              <a:rPr lang="en-US" sz="7200" dirty="0">
                <a:solidFill>
                  <a:srgbClr val="0070C0"/>
                </a:solidFill>
              </a:rPr>
              <a:t> </a:t>
            </a:r>
            <a:r>
              <a:rPr lang="en-US" sz="7200" dirty="0" err="1">
                <a:solidFill>
                  <a:srgbClr val="0070C0"/>
                </a:solidFill>
              </a:rPr>
              <a:t>nghĩa</a:t>
            </a:r>
            <a:r>
              <a:rPr lang="en-US" sz="7200" dirty="0">
                <a:solidFill>
                  <a:srgbClr val="0070C0"/>
                </a:solidFill>
              </a:rPr>
              <a:t> </a:t>
            </a:r>
            <a:r>
              <a:rPr lang="en-US" sz="7200" dirty="0" err="1">
                <a:solidFill>
                  <a:srgbClr val="0070C0"/>
                </a:solidFill>
              </a:rPr>
              <a:t>từ</a:t>
            </a:r>
            <a:r>
              <a:rPr lang="en-US" sz="7200" dirty="0">
                <a:solidFill>
                  <a:srgbClr val="0070C0"/>
                </a:solidFill>
              </a:rPr>
              <a:t> </a:t>
            </a:r>
            <a:r>
              <a:rPr lang="en-US" sz="7200" dirty="0" err="1">
                <a:solidFill>
                  <a:srgbClr val="0070C0"/>
                </a:solidFill>
              </a:rPr>
              <a:t>khó</a:t>
            </a:r>
            <a:r>
              <a:rPr lang="en-US" sz="7200" dirty="0">
                <a:solidFill>
                  <a:srgbClr val="0070C0"/>
                </a:solidFill>
              </a:rPr>
              <a:t> </a:t>
            </a:r>
            <a:r>
              <a:rPr lang="en-US" sz="7200" dirty="0" err="1">
                <a:solidFill>
                  <a:srgbClr val="0070C0"/>
                </a:solidFill>
              </a:rPr>
              <a:t>hiểu</a:t>
            </a:r>
            <a:endParaRPr lang="en-US" sz="7200" dirty="0">
              <a:solidFill>
                <a:srgbClr val="0070C0"/>
              </a:solidFill>
            </a:endParaRPr>
          </a:p>
        </p:txBody>
      </p:sp>
      <p:sp>
        <p:nvSpPr>
          <p:cNvPr id="4" name="Rounded Rectangle 3"/>
          <p:cNvSpPr/>
          <p:nvPr/>
        </p:nvSpPr>
        <p:spPr>
          <a:xfrm>
            <a:off x="472966" y="1505338"/>
            <a:ext cx="11292314" cy="5210772"/>
          </a:xfrm>
          <a:prstGeom prst="roundRect">
            <a:avLst/>
          </a:prstGeom>
          <a:solidFill>
            <a:srgbClr val="FFFFFF">
              <a:alpha val="96000"/>
            </a:srgbClr>
          </a:solidFill>
          <a:ln w="38100">
            <a:solidFill>
              <a:srgbClr val="92D05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14900" y="1586992"/>
            <a:ext cx="2446020" cy="923330"/>
          </a:xfrm>
          <a:prstGeom prst="rect">
            <a:avLst/>
          </a:prstGeom>
          <a:noFill/>
        </p:spPr>
        <p:txBody>
          <a:bodyPr wrap="square" rtlCol="0">
            <a:spAutoFit/>
          </a:bodyPr>
          <a:lstStyle/>
          <a:p>
            <a:r>
              <a:rPr lang="en-US" sz="5400" dirty="0" err="1">
                <a:solidFill>
                  <a:srgbClr val="00B050"/>
                </a:solidFill>
                <a:latin typeface="SVN-Hole Hearted" panose="020B0A06020104020203" pitchFamily="34" charset="0"/>
              </a:rPr>
              <a:t>hớn</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hở</a:t>
            </a:r>
            <a:endParaRPr lang="en-US" sz="5400" dirty="0">
              <a:solidFill>
                <a:srgbClr val="00B050"/>
              </a:solidFill>
              <a:latin typeface="SVN-Hole Hearted" panose="020B0A06020104020203" pitchFamily="34" charset="0"/>
            </a:endParaRPr>
          </a:p>
        </p:txBody>
      </p:sp>
      <p:sp>
        <p:nvSpPr>
          <p:cNvPr id="6" name="TextBox 5"/>
          <p:cNvSpPr txBox="1"/>
          <p:nvPr/>
        </p:nvSpPr>
        <p:spPr>
          <a:xfrm>
            <a:off x="1417320" y="2725074"/>
            <a:ext cx="4251960" cy="1200329"/>
          </a:xfrm>
          <a:prstGeom prst="rect">
            <a:avLst/>
          </a:prstGeom>
          <a:noFill/>
        </p:spPr>
        <p:txBody>
          <a:bodyPr wrap="square" rtlCol="0">
            <a:spAutoFit/>
          </a:bodyPr>
          <a:lstStyle/>
          <a:p>
            <a:pPr algn="just"/>
            <a:r>
              <a:rPr lang="en-US" sz="3600" dirty="0" err="1"/>
              <a:t>Vẻ</a:t>
            </a:r>
            <a:r>
              <a:rPr lang="en-US" sz="3600" dirty="0"/>
              <a:t> </a:t>
            </a:r>
            <a:r>
              <a:rPr lang="en-US" sz="3600" dirty="0" err="1"/>
              <a:t>mặt</a:t>
            </a:r>
            <a:r>
              <a:rPr lang="en-US" sz="3600" dirty="0"/>
              <a:t> </a:t>
            </a:r>
            <a:r>
              <a:rPr lang="en-US" sz="3600" dirty="0" err="1"/>
              <a:t>tươi</a:t>
            </a:r>
            <a:r>
              <a:rPr lang="en-US" sz="3600" dirty="0"/>
              <a:t> </a:t>
            </a:r>
            <a:r>
              <a:rPr lang="en-US" sz="3600" dirty="0" err="1"/>
              <a:t>tỉnh</a:t>
            </a:r>
            <a:r>
              <a:rPr lang="en-US" sz="3600" dirty="0"/>
              <a:t>, </a:t>
            </a:r>
            <a:r>
              <a:rPr lang="en-US" sz="3600" dirty="0" err="1"/>
              <a:t>lộ</a:t>
            </a:r>
            <a:r>
              <a:rPr lang="en-US" sz="3600" dirty="0"/>
              <a:t> </a:t>
            </a:r>
            <a:r>
              <a:rPr lang="en-US" sz="3600" dirty="0" err="1"/>
              <a:t>vẻ</a:t>
            </a:r>
            <a:r>
              <a:rPr lang="en-US" sz="3600" dirty="0"/>
              <a:t> </a:t>
            </a:r>
            <a:r>
              <a:rPr lang="en-US" sz="3600" dirty="0" err="1"/>
              <a:t>hài</a:t>
            </a:r>
            <a:r>
              <a:rPr lang="en-US" sz="3600" dirty="0"/>
              <a:t> </a:t>
            </a:r>
            <a:r>
              <a:rPr lang="en-US" sz="3600" dirty="0" err="1"/>
              <a:t>lòng</a:t>
            </a:r>
            <a:r>
              <a:rPr lang="en-US" sz="3600" dirty="0"/>
              <a:t>, </a:t>
            </a:r>
            <a:r>
              <a:rPr lang="en-US" sz="3600" dirty="0" err="1"/>
              <a:t>thích</a:t>
            </a:r>
            <a:r>
              <a:rPr lang="en-US" sz="3600" dirty="0"/>
              <a:t> </a:t>
            </a:r>
            <a:r>
              <a:rPr lang="en-US" sz="3600" dirty="0" err="1"/>
              <a:t>thú</a:t>
            </a:r>
            <a:endParaRPr lang="en-US" sz="3600" dirty="0"/>
          </a:p>
        </p:txBody>
      </p:sp>
      <p:cxnSp>
        <p:nvCxnSpPr>
          <p:cNvPr id="8" name="Straight Connector 7"/>
          <p:cNvCxnSpPr/>
          <p:nvPr/>
        </p:nvCxnSpPr>
        <p:spPr>
          <a:xfrm>
            <a:off x="6119123" y="2705667"/>
            <a:ext cx="0" cy="305322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12290" name="Picture 2" descr="Hồ Ngọc Hà tiết lộ hình ảnh &quot;cưng xỉu&quot; của Leon và Lisa sau những cơn la  hét ầm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714" y="2705667"/>
            <a:ext cx="4706975" cy="304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84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841643-29E4-A92F-4284-A80648DF5FA9}"/>
              </a:ext>
            </a:extLst>
          </p:cNvPr>
          <p:cNvSpPr txBox="1"/>
          <p:nvPr/>
        </p:nvSpPr>
        <p:spPr>
          <a:xfrm>
            <a:off x="1023265" y="305009"/>
            <a:ext cx="10145470" cy="1200329"/>
          </a:xfrm>
          <a:prstGeom prst="rect">
            <a:avLst/>
          </a:prstGeom>
          <a:noFill/>
        </p:spPr>
        <p:txBody>
          <a:bodyPr wrap="none" rtlCol="0">
            <a:spAutoFit/>
          </a:bodyPr>
          <a:lstStyle>
            <a:defPPr>
              <a:defRPr lang="en-US"/>
            </a:defPPr>
            <a:lvl1pPr>
              <a:defRPr sz="3600">
                <a:blipFill dpi="0" rotWithShape="1">
                  <a:blip r:embed="rId3">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sz="7200" dirty="0" err="1">
                <a:solidFill>
                  <a:srgbClr val="0070C0"/>
                </a:solidFill>
              </a:rPr>
              <a:t>Giải</a:t>
            </a:r>
            <a:r>
              <a:rPr lang="en-US" sz="7200" dirty="0">
                <a:solidFill>
                  <a:srgbClr val="0070C0"/>
                </a:solidFill>
              </a:rPr>
              <a:t> </a:t>
            </a:r>
            <a:r>
              <a:rPr lang="en-US" sz="7200" dirty="0" err="1">
                <a:solidFill>
                  <a:srgbClr val="0070C0"/>
                </a:solidFill>
              </a:rPr>
              <a:t>thích</a:t>
            </a:r>
            <a:r>
              <a:rPr lang="en-US" sz="7200" dirty="0">
                <a:solidFill>
                  <a:srgbClr val="0070C0"/>
                </a:solidFill>
              </a:rPr>
              <a:t> </a:t>
            </a:r>
            <a:r>
              <a:rPr lang="en-US" sz="7200" dirty="0" err="1">
                <a:solidFill>
                  <a:srgbClr val="0070C0"/>
                </a:solidFill>
              </a:rPr>
              <a:t>nghĩa</a:t>
            </a:r>
            <a:r>
              <a:rPr lang="en-US" sz="7200" dirty="0">
                <a:solidFill>
                  <a:srgbClr val="0070C0"/>
                </a:solidFill>
              </a:rPr>
              <a:t> </a:t>
            </a:r>
            <a:r>
              <a:rPr lang="en-US" sz="7200" dirty="0" err="1">
                <a:solidFill>
                  <a:srgbClr val="0070C0"/>
                </a:solidFill>
              </a:rPr>
              <a:t>từ</a:t>
            </a:r>
            <a:r>
              <a:rPr lang="en-US" sz="7200" dirty="0">
                <a:solidFill>
                  <a:srgbClr val="0070C0"/>
                </a:solidFill>
              </a:rPr>
              <a:t> </a:t>
            </a:r>
            <a:r>
              <a:rPr lang="en-US" sz="7200" dirty="0" err="1">
                <a:solidFill>
                  <a:srgbClr val="0070C0"/>
                </a:solidFill>
              </a:rPr>
              <a:t>khó</a:t>
            </a:r>
            <a:r>
              <a:rPr lang="en-US" sz="7200" dirty="0">
                <a:solidFill>
                  <a:srgbClr val="0070C0"/>
                </a:solidFill>
              </a:rPr>
              <a:t> </a:t>
            </a:r>
            <a:r>
              <a:rPr lang="en-US" sz="7200" dirty="0" err="1">
                <a:solidFill>
                  <a:srgbClr val="0070C0"/>
                </a:solidFill>
              </a:rPr>
              <a:t>hiểu</a:t>
            </a:r>
            <a:endParaRPr lang="en-US" sz="7200" dirty="0">
              <a:solidFill>
                <a:srgbClr val="0070C0"/>
              </a:solidFill>
            </a:endParaRPr>
          </a:p>
        </p:txBody>
      </p:sp>
      <p:sp>
        <p:nvSpPr>
          <p:cNvPr id="4" name="Rounded Rectangle 3"/>
          <p:cNvSpPr/>
          <p:nvPr/>
        </p:nvSpPr>
        <p:spPr>
          <a:xfrm>
            <a:off x="472966" y="1505338"/>
            <a:ext cx="11292314" cy="5210772"/>
          </a:xfrm>
          <a:prstGeom prst="roundRect">
            <a:avLst/>
          </a:prstGeom>
          <a:solidFill>
            <a:srgbClr val="FFFFFF">
              <a:alpha val="96000"/>
            </a:srgbClr>
          </a:solidFill>
          <a:ln w="38100">
            <a:solidFill>
              <a:srgbClr val="92D05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78480" y="1634134"/>
            <a:ext cx="7330440" cy="923330"/>
          </a:xfrm>
          <a:prstGeom prst="rect">
            <a:avLst/>
          </a:prstGeom>
          <a:noFill/>
        </p:spPr>
        <p:txBody>
          <a:bodyPr wrap="square" rtlCol="0">
            <a:spAutoFit/>
          </a:bodyPr>
          <a:lstStyle/>
          <a:p>
            <a:r>
              <a:rPr lang="en-US" sz="5400" dirty="0" err="1">
                <a:solidFill>
                  <a:srgbClr val="00B050"/>
                </a:solidFill>
                <a:latin typeface="SVN-Hole Hearted" panose="020B0A06020104020203" pitchFamily="34" charset="0"/>
              </a:rPr>
              <a:t>đèn</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rồng</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đèn</a:t>
            </a:r>
            <a:r>
              <a:rPr lang="en-US" sz="5400" dirty="0">
                <a:solidFill>
                  <a:srgbClr val="00B050"/>
                </a:solidFill>
                <a:latin typeface="SVN-Hole Hearted" panose="020B0A06020104020203" pitchFamily="34" charset="0"/>
              </a:rPr>
              <a:t> </a:t>
            </a:r>
            <a:r>
              <a:rPr lang="en-US" sz="5400" dirty="0" err="1">
                <a:solidFill>
                  <a:srgbClr val="00B050"/>
                </a:solidFill>
                <a:latin typeface="SVN-Hole Hearted" panose="020B0A06020104020203" pitchFamily="34" charset="0"/>
              </a:rPr>
              <a:t>phượng</a:t>
            </a:r>
            <a:endParaRPr lang="en-US" sz="5400" dirty="0">
              <a:solidFill>
                <a:srgbClr val="00B050"/>
              </a:solidFill>
              <a:latin typeface="SVN-Hole Hearted" panose="020B0A06020104020203" pitchFamily="34" charset="0"/>
            </a:endParaRPr>
          </a:p>
        </p:txBody>
      </p:sp>
      <p:sp>
        <p:nvSpPr>
          <p:cNvPr id="6" name="TextBox 5"/>
          <p:cNvSpPr txBox="1"/>
          <p:nvPr/>
        </p:nvSpPr>
        <p:spPr>
          <a:xfrm>
            <a:off x="1417320" y="2725074"/>
            <a:ext cx="4251960" cy="1754326"/>
          </a:xfrm>
          <a:prstGeom prst="rect">
            <a:avLst/>
          </a:prstGeom>
          <a:noFill/>
        </p:spPr>
        <p:txBody>
          <a:bodyPr wrap="square" rtlCol="0">
            <a:spAutoFit/>
          </a:bodyPr>
          <a:lstStyle/>
          <a:p>
            <a:pPr algn="just"/>
            <a:r>
              <a:rPr lang="en-US" sz="3600" dirty="0" err="1"/>
              <a:t>Đèn</a:t>
            </a:r>
            <a:r>
              <a:rPr lang="en-US" sz="3600" dirty="0"/>
              <a:t> </a:t>
            </a:r>
            <a:r>
              <a:rPr lang="en-US" sz="3600" dirty="0" err="1"/>
              <a:t>hình</a:t>
            </a:r>
            <a:r>
              <a:rPr lang="en-US" sz="3600" dirty="0"/>
              <a:t> con </a:t>
            </a:r>
            <a:r>
              <a:rPr lang="en-US" sz="3600" dirty="0" err="1"/>
              <a:t>rồng</a:t>
            </a:r>
            <a:r>
              <a:rPr lang="en-US" sz="3600" dirty="0"/>
              <a:t>, </a:t>
            </a:r>
            <a:r>
              <a:rPr lang="en-US" sz="3600" dirty="0" err="1"/>
              <a:t>hình</a:t>
            </a:r>
            <a:r>
              <a:rPr lang="en-US" sz="3600" dirty="0"/>
              <a:t> </a:t>
            </a:r>
            <a:r>
              <a:rPr lang="en-US" sz="3600" dirty="0" err="1"/>
              <a:t>chim</a:t>
            </a:r>
            <a:r>
              <a:rPr lang="en-US" sz="3600" dirty="0"/>
              <a:t> </a:t>
            </a:r>
            <a:r>
              <a:rPr lang="en-US" sz="3600" dirty="0" err="1"/>
              <a:t>phượng</a:t>
            </a:r>
            <a:r>
              <a:rPr lang="en-US" sz="3600" dirty="0"/>
              <a:t> </a:t>
            </a:r>
            <a:r>
              <a:rPr lang="en-US" sz="3600" dirty="0" err="1"/>
              <a:t>hoàng</a:t>
            </a:r>
            <a:endParaRPr lang="en-US" sz="3600" dirty="0"/>
          </a:p>
        </p:txBody>
      </p:sp>
      <p:cxnSp>
        <p:nvCxnSpPr>
          <p:cNvPr id="8" name="Straight Connector 7"/>
          <p:cNvCxnSpPr/>
          <p:nvPr/>
        </p:nvCxnSpPr>
        <p:spPr>
          <a:xfrm>
            <a:off x="6119123" y="2705667"/>
            <a:ext cx="0" cy="305322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13314" name="Picture 2" descr="Top 4 Bài thuyết trình về chiếc đèn ông sao, đèn trung thu hay và ý nghĩa  nhất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67" y="2725074"/>
            <a:ext cx="4571474" cy="303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0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7250" y="402956"/>
            <a:ext cx="6745125" cy="5532895"/>
            <a:chOff x="707125" y="307946"/>
            <a:chExt cx="5388875" cy="515722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25" y="307946"/>
              <a:ext cx="5388875" cy="5157226"/>
            </a:xfrm>
            <a:prstGeom prst="rect">
              <a:avLst/>
            </a:prstGeom>
          </p:spPr>
        </p:pic>
        <p:sp>
          <p:nvSpPr>
            <p:cNvPr id="7" name="TextBox 6">
              <a:extLst>
                <a:ext uri="{FF2B5EF4-FFF2-40B4-BE49-F238E27FC236}">
                  <a16:creationId xmlns:a16="http://schemas.microsoft.com/office/drawing/2014/main" id="{B7841643-29E4-A92F-4284-A80648DF5FA9}"/>
                </a:ext>
              </a:extLst>
            </p:cNvPr>
            <p:cNvSpPr txBox="1"/>
            <p:nvPr/>
          </p:nvSpPr>
          <p:spPr>
            <a:xfrm>
              <a:off x="1326919" y="1863118"/>
              <a:ext cx="4513605"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Yêu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cầu</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90" y="2463158"/>
              <a:ext cx="498223" cy="498223"/>
            </a:xfrm>
            <a:prstGeom prst="rect">
              <a:avLst/>
            </a:prstGeom>
          </p:spPr>
        </p:pic>
        <p:sp>
          <p:nvSpPr>
            <p:cNvPr id="9" name="TextBox 8"/>
            <p:cNvSpPr txBox="1"/>
            <p:nvPr/>
          </p:nvSpPr>
          <p:spPr>
            <a:xfrm>
              <a:off x="2327171" y="2561271"/>
              <a:ext cx="3084241" cy="400110"/>
            </a:xfrm>
            <a:prstGeom prst="rect">
              <a:avLst/>
            </a:prstGeom>
            <a:noFill/>
          </p:spPr>
          <p:txBody>
            <a:bodyPr wrap="square" rtlCol="0">
              <a:spAutoFit/>
            </a:bodyPr>
            <a:lstStyle/>
            <a:p>
              <a:r>
                <a:rPr lang="en-US" sz="2000" b="1" dirty="0" err="1">
                  <a:latin typeface="SVN-Kitten" pitchFamily="50" charset="0"/>
                </a:rPr>
                <a:t>Phân</a:t>
              </a:r>
              <a:r>
                <a:rPr lang="en-US" sz="2000" b="1" dirty="0">
                  <a:latin typeface="SVN-Kitten" pitchFamily="50" charset="0"/>
                </a:rPr>
                <a:t> </a:t>
              </a:r>
              <a:r>
                <a:rPr lang="en-US" sz="2000" b="1" dirty="0" err="1">
                  <a:latin typeface="SVN-Kitten" pitchFamily="50" charset="0"/>
                </a:rPr>
                <a:t>công</a:t>
              </a:r>
              <a:r>
                <a:rPr lang="en-US" sz="2000" b="1" dirty="0">
                  <a:latin typeface="SVN-Kitten" pitchFamily="50" charset="0"/>
                </a:rPr>
                <a:t> </a:t>
              </a:r>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theo</a:t>
              </a:r>
              <a:r>
                <a:rPr lang="en-US" sz="2000" b="1" dirty="0">
                  <a:latin typeface="SVN-Kitten" pitchFamily="50" charset="0"/>
                </a:rPr>
                <a:t> </a:t>
              </a:r>
              <a:r>
                <a:rPr lang="en-US" sz="2000" b="1" dirty="0" err="1">
                  <a:latin typeface="SVN-Kitten" pitchFamily="50" charset="0"/>
                </a:rPr>
                <a:t>đoạn</a:t>
              </a:r>
              <a:endParaRPr lang="en-US" sz="2000" b="1" dirty="0">
                <a:latin typeface="SVN-Kitten"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2195" y="3008089"/>
              <a:ext cx="498223" cy="4982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948" y="3565147"/>
              <a:ext cx="498223" cy="498223"/>
            </a:xfrm>
            <a:prstGeom prst="rect">
              <a:avLst/>
            </a:prstGeom>
          </p:spPr>
        </p:pic>
        <p:sp>
          <p:nvSpPr>
            <p:cNvPr id="12" name="TextBox 11"/>
            <p:cNvSpPr txBox="1"/>
            <p:nvPr/>
          </p:nvSpPr>
          <p:spPr>
            <a:xfrm>
              <a:off x="2333175" y="3106202"/>
              <a:ext cx="3084241" cy="400110"/>
            </a:xfrm>
            <a:prstGeom prst="rect">
              <a:avLst/>
            </a:prstGeom>
            <a:noFill/>
          </p:spPr>
          <p:txBody>
            <a:bodyPr wrap="square" rtlCol="0">
              <a:spAutoFit/>
            </a:bodyPr>
            <a:lstStyle/>
            <a:p>
              <a:r>
                <a:rPr lang="en-US" sz="2000" b="1" dirty="0" err="1">
                  <a:latin typeface="SVN-Kitten" pitchFamily="50" charset="0"/>
                </a:rPr>
                <a:t>Tất</a:t>
              </a:r>
              <a:r>
                <a:rPr lang="en-US" sz="2000" b="1" dirty="0">
                  <a:latin typeface="SVN-Kitten" pitchFamily="50" charset="0"/>
                </a:rPr>
                <a:t> </a:t>
              </a:r>
              <a:r>
                <a:rPr lang="en-US" sz="2000" b="1" dirty="0" err="1">
                  <a:latin typeface="SVN-Kitten" pitchFamily="50" charset="0"/>
                </a:rPr>
                <a:t>cả</a:t>
              </a:r>
              <a:r>
                <a:rPr lang="en-US" sz="2000" b="1" dirty="0">
                  <a:latin typeface="SVN-Kitten" pitchFamily="50" charset="0"/>
                </a:rPr>
                <a:t> </a:t>
              </a:r>
              <a:r>
                <a:rPr lang="en-US" sz="2000" b="1" dirty="0" err="1">
                  <a:latin typeface="SVN-Kitten" pitchFamily="50" charset="0"/>
                </a:rPr>
                <a:t>thành</a:t>
              </a:r>
              <a:r>
                <a:rPr lang="en-US" sz="2000" b="1" dirty="0">
                  <a:latin typeface="SVN-Kitten" pitchFamily="50" charset="0"/>
                </a:rPr>
                <a:t> </a:t>
              </a:r>
              <a:r>
                <a:rPr lang="en-US" sz="2000" b="1" dirty="0" err="1">
                  <a:latin typeface="SVN-Kitten" pitchFamily="50" charset="0"/>
                </a:rPr>
                <a:t>viên</a:t>
              </a:r>
              <a:r>
                <a:rPr lang="en-US" sz="2000" b="1" dirty="0">
                  <a:latin typeface="SVN-Kitten" pitchFamily="50" charset="0"/>
                </a:rPr>
                <a:t> </a:t>
              </a:r>
              <a:r>
                <a:rPr lang="en-US" sz="2000" b="1" dirty="0" err="1">
                  <a:latin typeface="SVN-Kitten" pitchFamily="50" charset="0"/>
                </a:rPr>
                <a:t>đều</a:t>
              </a:r>
              <a:r>
                <a:rPr lang="en-US" sz="2000" b="1" dirty="0">
                  <a:latin typeface="SVN-Kitten" pitchFamily="50" charset="0"/>
                </a:rPr>
                <a:t> </a:t>
              </a:r>
              <a:r>
                <a:rPr lang="en-US" sz="2000" b="1" dirty="0" err="1">
                  <a:latin typeface="SVN-Kitten" pitchFamily="50" charset="0"/>
                </a:rPr>
                <a:t>đọc</a:t>
              </a:r>
              <a:endParaRPr lang="en-US" sz="2000" b="1" dirty="0">
                <a:latin typeface="SVN-Kitten" pitchFamily="50" charset="0"/>
              </a:endParaRPr>
            </a:p>
          </p:txBody>
        </p:sp>
        <p:sp>
          <p:nvSpPr>
            <p:cNvPr id="13" name="TextBox 12"/>
            <p:cNvSpPr txBox="1"/>
            <p:nvPr/>
          </p:nvSpPr>
          <p:spPr>
            <a:xfrm>
              <a:off x="2290929" y="3648755"/>
              <a:ext cx="3084241" cy="400110"/>
            </a:xfrm>
            <a:prstGeom prst="rect">
              <a:avLst/>
            </a:prstGeom>
            <a:noFill/>
          </p:spPr>
          <p:txBody>
            <a:bodyPr wrap="square" rtlCol="0">
              <a:spAutoFit/>
            </a:bodyPr>
            <a:lstStyle/>
            <a:p>
              <a:r>
                <a:rPr lang="en-US" sz="2000" b="1" dirty="0" err="1">
                  <a:latin typeface="SVN-Kitten" pitchFamily="50" charset="0"/>
                </a:rPr>
                <a:t>Giải</a:t>
              </a:r>
              <a:r>
                <a:rPr lang="en-US" sz="2000" b="1" dirty="0">
                  <a:latin typeface="SVN-Kitten" pitchFamily="50" charset="0"/>
                </a:rPr>
                <a:t> </a:t>
              </a:r>
              <a:r>
                <a:rPr lang="en-US" sz="2000" b="1" dirty="0" err="1">
                  <a:latin typeface="SVN-Kitten" pitchFamily="50" charset="0"/>
                </a:rPr>
                <a:t>nghĩa</a:t>
              </a:r>
              <a:r>
                <a:rPr lang="en-US" sz="2000" b="1" dirty="0">
                  <a:latin typeface="SVN-Kitten" pitchFamily="50" charset="0"/>
                </a:rPr>
                <a:t> </a:t>
              </a:r>
              <a:r>
                <a:rPr lang="en-US" sz="2000" b="1" dirty="0" err="1">
                  <a:latin typeface="SVN-Kitten" pitchFamily="50" charset="0"/>
                </a:rPr>
                <a:t>từ</a:t>
              </a:r>
              <a:r>
                <a:rPr lang="en-US" sz="2000" b="1" dirty="0">
                  <a:latin typeface="SVN-Kitten" pitchFamily="50" charset="0"/>
                </a:rPr>
                <a:t> </a:t>
              </a:r>
              <a:r>
                <a:rPr lang="en-US" sz="2000" b="1" dirty="0" err="1">
                  <a:latin typeface="SVN-Kitten" pitchFamily="50" charset="0"/>
                </a:rPr>
                <a:t>cùng</a:t>
              </a:r>
              <a:r>
                <a:rPr lang="en-US" sz="2000" b="1" dirty="0">
                  <a:latin typeface="SVN-Kitten" pitchFamily="50" charset="0"/>
                </a:rPr>
                <a:t> </a:t>
              </a:r>
              <a:r>
                <a:rPr lang="en-US" sz="2000" b="1" dirty="0" err="1">
                  <a:latin typeface="SVN-Kitten" pitchFamily="50" charset="0"/>
                </a:rPr>
                <a:t>nhau</a:t>
              </a:r>
              <a:endParaRPr lang="en-US" sz="2000" b="1" dirty="0">
                <a:latin typeface="SVN-Kitten" pitchFamily="50" charset="0"/>
              </a:endParaRPr>
            </a:p>
          </p:txBody>
        </p:sp>
      </p:grpSp>
      <p:grpSp>
        <p:nvGrpSpPr>
          <p:cNvPr id="14" name="Group 13"/>
          <p:cNvGrpSpPr/>
          <p:nvPr/>
        </p:nvGrpSpPr>
        <p:grpSpPr>
          <a:xfrm>
            <a:off x="5656112" y="2401214"/>
            <a:ext cx="6728846" cy="4619857"/>
            <a:chOff x="5656112" y="2401214"/>
            <a:chExt cx="6728846" cy="4619857"/>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9706"/>
            <a:stretch/>
          </p:blipFill>
          <p:spPr>
            <a:xfrm>
              <a:off x="5656112" y="2401214"/>
              <a:ext cx="6728846" cy="4619857"/>
            </a:xfrm>
            <a:prstGeom prst="rect">
              <a:avLst/>
            </a:prstGeom>
          </p:spPr>
        </p:pic>
        <p:sp>
          <p:nvSpPr>
            <p:cNvPr id="16" name="TextBox 15">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Tiêu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chí</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đánh</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giá</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17" name="Group 16"/>
            <p:cNvGrpSpPr/>
            <p:nvPr/>
          </p:nvGrpSpPr>
          <p:grpSpPr>
            <a:xfrm>
              <a:off x="7226999" y="3818661"/>
              <a:ext cx="1978057" cy="461665"/>
              <a:chOff x="7276884" y="3876167"/>
              <a:chExt cx="1978057" cy="461665"/>
            </a:xfrm>
          </p:grpSpPr>
          <p:sp>
            <p:nvSpPr>
              <p:cNvPr id="39" name="Rounded Rectangle 38"/>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7276884" y="3876167"/>
                <a:ext cx="389744" cy="461665"/>
                <a:chOff x="7399728" y="3845481"/>
                <a:chExt cx="389744" cy="461665"/>
              </a:xfrm>
            </p:grpSpPr>
            <p:sp>
              <p:nvSpPr>
                <p:cNvPr id="42" name="Flowchart: Connector 41"/>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41" name="TextBox 40"/>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18" name="Group 17"/>
            <p:cNvGrpSpPr/>
            <p:nvPr/>
          </p:nvGrpSpPr>
          <p:grpSpPr>
            <a:xfrm>
              <a:off x="7246995" y="5036094"/>
              <a:ext cx="2731040" cy="461665"/>
              <a:chOff x="7276884" y="3876167"/>
              <a:chExt cx="2731040" cy="461665"/>
            </a:xfrm>
          </p:grpSpPr>
          <p:sp>
            <p:nvSpPr>
              <p:cNvPr id="34" name="Rounded Rectangle 33"/>
              <p:cNvSpPr/>
              <p:nvPr/>
            </p:nvSpPr>
            <p:spPr>
              <a:xfrm>
                <a:off x="7336790" y="3909677"/>
                <a:ext cx="2569534"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276884" y="3876167"/>
                <a:ext cx="389744" cy="461665"/>
                <a:chOff x="7399728" y="3845481"/>
                <a:chExt cx="389744" cy="461665"/>
              </a:xfrm>
            </p:grpSpPr>
            <p:sp>
              <p:nvSpPr>
                <p:cNvPr id="37" name="Flowchart: Connector 36"/>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36" name="TextBox 35"/>
              <p:cNvSpPr txBox="1"/>
              <p:nvPr/>
            </p:nvSpPr>
            <p:spPr>
              <a:xfrm>
                <a:off x="7721160" y="3906222"/>
                <a:ext cx="2286764" cy="400110"/>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19" name="Group 18"/>
            <p:cNvGrpSpPr/>
            <p:nvPr/>
          </p:nvGrpSpPr>
          <p:grpSpPr>
            <a:xfrm>
              <a:off x="7226999" y="4418706"/>
              <a:ext cx="1978057" cy="461665"/>
              <a:chOff x="7276884" y="3876167"/>
              <a:chExt cx="1978057" cy="461665"/>
            </a:xfrm>
          </p:grpSpPr>
          <p:sp>
            <p:nvSpPr>
              <p:cNvPr id="29" name="Rounded Rectangle 28"/>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7276884" y="3876167"/>
                <a:ext cx="389744" cy="461665"/>
                <a:chOff x="7399728" y="3845481"/>
                <a:chExt cx="389744" cy="461665"/>
              </a:xfrm>
            </p:grpSpPr>
            <p:sp>
              <p:nvSpPr>
                <p:cNvPr id="32" name="Flowchart: Connector 31"/>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31" name="TextBox 30"/>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40803" y="3804286"/>
              <a:ext cx="511478" cy="515412"/>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40803" y="4391110"/>
              <a:ext cx="511478" cy="515412"/>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961804" y="5008498"/>
              <a:ext cx="511478" cy="515412"/>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886460" y="3799793"/>
              <a:ext cx="511478" cy="515412"/>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893956" y="4401067"/>
              <a:ext cx="511478" cy="515412"/>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10480058" y="5008498"/>
              <a:ext cx="511478" cy="515412"/>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22264" y="3799793"/>
              <a:ext cx="511478" cy="51541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36949" y="4399762"/>
              <a:ext cx="511478" cy="515412"/>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998312" y="5008498"/>
              <a:ext cx="511478" cy="515412"/>
            </a:xfrm>
            <a:prstGeom prst="rect">
              <a:avLst/>
            </a:prstGeom>
          </p:spPr>
        </p:pic>
      </p:grpSp>
      <p:grpSp>
        <p:nvGrpSpPr>
          <p:cNvPr id="44" name="Group 43">
            <a:extLst>
              <a:ext uri="{FF2B5EF4-FFF2-40B4-BE49-F238E27FC236}">
                <a16:creationId xmlns:a16="http://schemas.microsoft.com/office/drawing/2014/main" id="{B63435BF-06D4-F679-087E-CCE18FB54D5E}"/>
              </a:ext>
            </a:extLst>
          </p:cNvPr>
          <p:cNvGrpSpPr/>
          <p:nvPr/>
        </p:nvGrpSpPr>
        <p:grpSpPr>
          <a:xfrm>
            <a:off x="1985673" y="237451"/>
            <a:ext cx="8947835" cy="1325817"/>
            <a:chOff x="2941085" y="287726"/>
            <a:chExt cx="7097394" cy="2714775"/>
          </a:xfrm>
        </p:grpSpPr>
        <p:sp>
          <p:nvSpPr>
            <p:cNvPr id="45" name="TextBox 44">
              <a:extLst>
                <a:ext uri="{FF2B5EF4-FFF2-40B4-BE49-F238E27FC236}">
                  <a16:creationId xmlns:a16="http://schemas.microsoft.com/office/drawing/2014/main" id="{5C745252-91D5-F3D3-4303-336012042566}"/>
                </a:ext>
              </a:extLst>
            </p:cNvPr>
            <p:cNvSpPr txBox="1"/>
            <p:nvPr/>
          </p:nvSpPr>
          <p:spPr>
            <a:xfrm>
              <a:off x="2941085" y="292595"/>
              <a:ext cx="7097394"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trong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nhóm</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46" name="TextBox 45">
              <a:extLst>
                <a:ext uri="{FF2B5EF4-FFF2-40B4-BE49-F238E27FC236}">
                  <a16:creationId xmlns:a16="http://schemas.microsoft.com/office/drawing/2014/main" id="{2EA7E2CD-554F-2144-71D4-68D0062CA6E1}"/>
                </a:ext>
              </a:extLst>
            </p:cNvPr>
            <p:cNvSpPr txBox="1"/>
            <p:nvPr/>
          </p:nvSpPr>
          <p:spPr>
            <a:xfrm>
              <a:off x="3326326" y="287726"/>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Luyện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trong</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nhóm</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endParaRPr>
            </a:p>
          </p:txBody>
        </p:sp>
      </p:grpSp>
    </p:spTree>
    <p:extLst>
      <p:ext uri="{BB962C8B-B14F-4D97-AF65-F5344CB8AC3E}">
        <p14:creationId xmlns:p14="http://schemas.microsoft.com/office/powerpoint/2010/main" val="23557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background đề tài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1595552" y="1228967"/>
            <a:ext cx="9000896" cy="5878012"/>
            <a:chOff x="5656112" y="2401214"/>
            <a:chExt cx="6728846" cy="4619857"/>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t="19706"/>
            <a:stretch/>
          </p:blipFill>
          <p:spPr>
            <a:xfrm>
              <a:off x="5656112" y="2401214"/>
              <a:ext cx="6728846" cy="4619857"/>
            </a:xfrm>
            <a:prstGeom prst="rect">
              <a:avLst/>
            </a:prstGeom>
          </p:spPr>
        </p:pic>
        <p:sp>
          <p:nvSpPr>
            <p:cNvPr id="41" name="TextBox 40">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Tiêu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chí</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đánh</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giá</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42" name="Group 41"/>
            <p:cNvGrpSpPr/>
            <p:nvPr/>
          </p:nvGrpSpPr>
          <p:grpSpPr>
            <a:xfrm>
              <a:off x="7226999" y="3844175"/>
              <a:ext cx="1978057" cy="485488"/>
              <a:chOff x="7276884" y="3901681"/>
              <a:chExt cx="1978057" cy="485488"/>
            </a:xfrm>
          </p:grpSpPr>
          <p:sp>
            <p:nvSpPr>
              <p:cNvPr id="64" name="Rounded Rectangle 63"/>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7276884" y="3901681"/>
                <a:ext cx="389744" cy="485488"/>
                <a:chOff x="7399728" y="3870995"/>
                <a:chExt cx="389744" cy="485488"/>
              </a:xfrm>
            </p:grpSpPr>
            <p:sp>
              <p:nvSpPr>
                <p:cNvPr id="67" name="Flowchart: Connector 66"/>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7479121" y="3894818"/>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66" name="TextBox 65"/>
              <p:cNvSpPr txBox="1"/>
              <p:nvPr/>
            </p:nvSpPr>
            <p:spPr>
              <a:xfrm>
                <a:off x="7721161" y="3906222"/>
                <a:ext cx="1239960" cy="411228"/>
              </a:xfrm>
              <a:prstGeom prst="rect">
                <a:avLst/>
              </a:prstGeom>
              <a:noFill/>
            </p:spPr>
            <p:txBody>
              <a:bodyPr wrap="square" rtlCol="0">
                <a:spAutoFit/>
              </a:bodyPr>
              <a:lstStyle/>
              <a:p>
                <a:r>
                  <a:rPr lang="en-US" sz="2800" b="1" dirty="0" err="1">
                    <a:latin typeface="SVN-Kitten" pitchFamily="50" charset="0"/>
                  </a:rPr>
                  <a:t>Đọc</a:t>
                </a:r>
                <a:r>
                  <a:rPr lang="en-US" sz="2800" b="1" dirty="0">
                    <a:latin typeface="SVN-Kitten" pitchFamily="50" charset="0"/>
                  </a:rPr>
                  <a:t> </a:t>
                </a:r>
                <a:r>
                  <a:rPr lang="en-US" sz="2800" b="1" dirty="0" err="1">
                    <a:latin typeface="SVN-Kitten" pitchFamily="50" charset="0"/>
                  </a:rPr>
                  <a:t>đúng</a:t>
                </a:r>
                <a:endParaRPr lang="en-US" sz="2800" b="1" dirty="0">
                  <a:latin typeface="SVN-Kitten" pitchFamily="50" charset="0"/>
                </a:endParaRPr>
              </a:p>
            </p:txBody>
          </p:sp>
        </p:grpSp>
        <p:grpSp>
          <p:nvGrpSpPr>
            <p:cNvPr id="43" name="Group 42"/>
            <p:cNvGrpSpPr/>
            <p:nvPr/>
          </p:nvGrpSpPr>
          <p:grpSpPr>
            <a:xfrm>
              <a:off x="7246995" y="5061608"/>
              <a:ext cx="2636217" cy="480946"/>
              <a:chOff x="7276884" y="3901681"/>
              <a:chExt cx="2636217" cy="480946"/>
            </a:xfrm>
          </p:grpSpPr>
          <p:sp>
            <p:nvSpPr>
              <p:cNvPr id="59" name="Rounded Rectangle 58"/>
              <p:cNvSpPr/>
              <p:nvPr/>
            </p:nvSpPr>
            <p:spPr>
              <a:xfrm>
                <a:off x="7336790" y="3909677"/>
                <a:ext cx="2569534"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7276884" y="3901681"/>
                <a:ext cx="389744" cy="480946"/>
                <a:chOff x="7399728" y="3870995"/>
                <a:chExt cx="389744" cy="480946"/>
              </a:xfrm>
            </p:grpSpPr>
            <p:sp>
              <p:nvSpPr>
                <p:cNvPr id="62" name="Flowchart: Connector 61"/>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7459125" y="3890276"/>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61" name="TextBox 60"/>
              <p:cNvSpPr txBox="1"/>
              <p:nvPr/>
            </p:nvSpPr>
            <p:spPr>
              <a:xfrm>
                <a:off x="7626337" y="3914502"/>
                <a:ext cx="2286764" cy="411228"/>
              </a:xfrm>
              <a:prstGeom prst="rect">
                <a:avLst/>
              </a:prstGeom>
              <a:noFill/>
            </p:spPr>
            <p:txBody>
              <a:bodyPr wrap="square" rtlCol="0">
                <a:spAutoFit/>
              </a:bodyPr>
              <a:lstStyle/>
              <a:p>
                <a:r>
                  <a:rPr lang="en-US" sz="2800" b="1" dirty="0" err="1">
                    <a:latin typeface="SVN-Kitten" pitchFamily="50" charset="0"/>
                  </a:rPr>
                  <a:t>Ngắt</a:t>
                </a:r>
                <a:r>
                  <a:rPr lang="en-US" sz="2800" b="1" dirty="0">
                    <a:latin typeface="SVN-Kitten" pitchFamily="50" charset="0"/>
                  </a:rPr>
                  <a:t> </a:t>
                </a:r>
                <a:r>
                  <a:rPr lang="en-US" sz="2800" b="1" dirty="0" err="1">
                    <a:latin typeface="SVN-Kitten" pitchFamily="50" charset="0"/>
                  </a:rPr>
                  <a:t>nghỉ</a:t>
                </a:r>
                <a:r>
                  <a:rPr lang="en-US" sz="2800" b="1" dirty="0">
                    <a:latin typeface="SVN-Kitten" pitchFamily="50" charset="0"/>
                  </a:rPr>
                  <a:t> </a:t>
                </a:r>
                <a:r>
                  <a:rPr lang="en-US" sz="2800" b="1" dirty="0" err="1">
                    <a:latin typeface="SVN-Kitten" pitchFamily="50" charset="0"/>
                  </a:rPr>
                  <a:t>đúng</a:t>
                </a:r>
                <a:r>
                  <a:rPr lang="en-US" sz="2800" b="1" dirty="0">
                    <a:latin typeface="SVN-Kitten" pitchFamily="50" charset="0"/>
                  </a:rPr>
                  <a:t> </a:t>
                </a:r>
                <a:r>
                  <a:rPr lang="en-US" sz="2800" b="1" dirty="0" err="1">
                    <a:latin typeface="SVN-Kitten" pitchFamily="50" charset="0"/>
                  </a:rPr>
                  <a:t>chỗ</a:t>
                </a:r>
                <a:endParaRPr lang="en-US" sz="2800" b="1" dirty="0">
                  <a:latin typeface="SVN-Kitten" pitchFamily="50" charset="0"/>
                </a:endParaRPr>
              </a:p>
            </p:txBody>
          </p:sp>
        </p:grpSp>
        <p:grpSp>
          <p:nvGrpSpPr>
            <p:cNvPr id="44" name="Group 43"/>
            <p:cNvGrpSpPr/>
            <p:nvPr/>
          </p:nvGrpSpPr>
          <p:grpSpPr>
            <a:xfrm>
              <a:off x="7226999" y="4442205"/>
              <a:ext cx="1978057" cy="461665"/>
              <a:chOff x="7276884" y="3899666"/>
              <a:chExt cx="1978057" cy="461665"/>
            </a:xfrm>
          </p:grpSpPr>
          <p:sp>
            <p:nvSpPr>
              <p:cNvPr id="54" name="Rounded Rectangle 53"/>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7276884" y="3899666"/>
                <a:ext cx="389744" cy="461665"/>
                <a:chOff x="7399728" y="3868980"/>
                <a:chExt cx="389744" cy="461665"/>
              </a:xfrm>
            </p:grpSpPr>
            <p:sp>
              <p:nvSpPr>
                <p:cNvPr id="57" name="Flowchart: Connector 56"/>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7458644" y="386898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56" name="TextBox 55"/>
              <p:cNvSpPr txBox="1"/>
              <p:nvPr/>
            </p:nvSpPr>
            <p:spPr>
              <a:xfrm>
                <a:off x="7721161" y="3906222"/>
                <a:ext cx="1533780" cy="411228"/>
              </a:xfrm>
              <a:prstGeom prst="rect">
                <a:avLst/>
              </a:prstGeom>
              <a:noFill/>
            </p:spPr>
            <p:txBody>
              <a:bodyPr wrap="square" rtlCol="0">
                <a:spAutoFit/>
              </a:bodyPr>
              <a:lstStyle/>
              <a:p>
                <a:r>
                  <a:rPr lang="en-US" sz="2800" b="1" dirty="0" err="1">
                    <a:latin typeface="SVN-Kitten" pitchFamily="50" charset="0"/>
                  </a:rPr>
                  <a:t>Đọc</a:t>
                </a:r>
                <a:r>
                  <a:rPr lang="en-US" sz="2800" b="1" dirty="0">
                    <a:latin typeface="SVN-Kitten" pitchFamily="50" charset="0"/>
                  </a:rPr>
                  <a:t> to, </a:t>
                </a:r>
                <a:r>
                  <a:rPr lang="en-US" sz="2800" b="1" dirty="0" err="1">
                    <a:latin typeface="SVN-Kitten" pitchFamily="50" charset="0"/>
                  </a:rPr>
                  <a:t>rõ</a:t>
                </a:r>
                <a:endParaRPr lang="en-US" sz="2800" b="1" dirty="0">
                  <a:latin typeface="SVN-Kitten" pitchFamily="50" charset="0"/>
                </a:endParaRPr>
              </a:p>
            </p:txBody>
          </p:sp>
        </p:grpSp>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340803" y="3804286"/>
              <a:ext cx="511478" cy="515412"/>
            </a:xfrm>
            <a:prstGeom prst="rect">
              <a:avLst/>
            </a:prstGeom>
          </p:spPr>
        </p:pic>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340803" y="4391110"/>
              <a:ext cx="511478" cy="515412"/>
            </a:xfrm>
            <a:prstGeom prst="rect">
              <a:avLst/>
            </a:prstGeom>
          </p:spPr>
        </p:pic>
        <p:pic>
          <p:nvPicPr>
            <p:cNvPr id="47" name="Picture 46"/>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961804" y="5008498"/>
              <a:ext cx="511478" cy="515412"/>
            </a:xfrm>
            <a:prstGeom prst="rect">
              <a:avLst/>
            </a:prstGeom>
          </p:spPr>
        </p:pic>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9886460" y="3799793"/>
              <a:ext cx="511478" cy="515412"/>
            </a:xfrm>
            <a:prstGeom prst="rect">
              <a:avLst/>
            </a:prstGeom>
          </p:spPr>
        </p:pic>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9893956" y="4401067"/>
              <a:ext cx="511478" cy="515412"/>
            </a:xfrm>
            <a:prstGeom prst="rect">
              <a:avLst/>
            </a:prstGeom>
          </p:spPr>
        </p:pic>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10480058" y="5008498"/>
              <a:ext cx="511478" cy="515412"/>
            </a:xfrm>
            <a:prstGeom prst="rect">
              <a:avLst/>
            </a:prstGeom>
          </p:spPr>
        </p:pic>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422264" y="3799793"/>
              <a:ext cx="511478" cy="515412"/>
            </a:xfrm>
            <a:prstGeom prst="rect">
              <a:avLst/>
            </a:prstGeom>
          </p:spPr>
        </p:pic>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436949" y="4399762"/>
              <a:ext cx="511478" cy="515412"/>
            </a:xfrm>
            <a:prstGeom prst="rect">
              <a:avLst/>
            </a:prstGeom>
          </p:spPr>
        </p:pic>
        <p:pic>
          <p:nvPicPr>
            <p:cNvPr id="53" name="Picture 52"/>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998312" y="5008498"/>
              <a:ext cx="511478" cy="515412"/>
            </a:xfrm>
            <a:prstGeom prst="rect">
              <a:avLst/>
            </a:prstGeom>
          </p:spPr>
        </p:pic>
      </p:grpSp>
      <p:grpSp>
        <p:nvGrpSpPr>
          <p:cNvPr id="5" name="Group 4">
            <a:extLst>
              <a:ext uri="{FF2B5EF4-FFF2-40B4-BE49-F238E27FC236}">
                <a16:creationId xmlns:a16="http://schemas.microsoft.com/office/drawing/2014/main" id="{B63435BF-06D4-F679-087E-CCE18FB54D5E}"/>
              </a:ext>
            </a:extLst>
          </p:cNvPr>
          <p:cNvGrpSpPr/>
          <p:nvPr/>
        </p:nvGrpSpPr>
        <p:grpSpPr>
          <a:xfrm>
            <a:off x="1985670" y="351588"/>
            <a:ext cx="8947835" cy="1323440"/>
            <a:chOff x="2941083" y="521436"/>
            <a:chExt cx="7097394" cy="2709908"/>
          </a:xfrm>
        </p:grpSpPr>
        <p:sp>
          <p:nvSpPr>
            <p:cNvPr id="6" name="TextBox 5">
              <a:extLst>
                <a:ext uri="{FF2B5EF4-FFF2-40B4-BE49-F238E27FC236}">
                  <a16:creationId xmlns:a16="http://schemas.microsoft.com/office/drawing/2014/main" id="{5C745252-91D5-F3D3-4303-336012042566}"/>
                </a:ext>
              </a:extLst>
            </p:cNvPr>
            <p:cNvSpPr txBox="1"/>
            <p:nvPr/>
          </p:nvSpPr>
          <p:spPr>
            <a:xfrm>
              <a:off x="2941083" y="521438"/>
              <a:ext cx="7097394"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trước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lớp</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7" name="TextBox 6">
              <a:extLst>
                <a:ext uri="{FF2B5EF4-FFF2-40B4-BE49-F238E27FC236}">
                  <a16:creationId xmlns:a16="http://schemas.microsoft.com/office/drawing/2014/main" id="{2EA7E2CD-554F-2144-71D4-68D0062CA6E1}"/>
                </a:ext>
              </a:extLst>
            </p:cNvPr>
            <p:cNvSpPr txBox="1"/>
            <p:nvPr/>
          </p:nvSpPr>
          <p:spPr>
            <a:xfrm>
              <a:off x="3326324" y="521436"/>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Luyện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trước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lớp</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endParaRPr>
            </a:p>
          </p:txBody>
        </p:sp>
      </p:grpSp>
    </p:spTree>
    <p:extLst>
      <p:ext uri="{BB962C8B-B14F-4D97-AF65-F5344CB8AC3E}">
        <p14:creationId xmlns:p14="http://schemas.microsoft.com/office/powerpoint/2010/main" val="42039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hông Nền Trung Thu Vector Corel CDR Part21 | Cách Hay Nhất |  Phông nền, Nền, Chụp ảnh trẻ em"/>
          <p:cNvPicPr>
            <a:picLocks noChangeAspect="1" noChangeArrowheads="1"/>
          </p:cNvPicPr>
          <p:nvPr/>
        </p:nvPicPr>
        <p:blipFill rotWithShape="1">
          <a:blip r:embed="rId2">
            <a:extLst>
              <a:ext uri="{28A0092B-C50C-407E-A947-70E740481C1C}">
                <a14:useLocalDpi xmlns:a14="http://schemas.microsoft.com/office/drawing/2010/main" val="0"/>
              </a:ext>
            </a:extLst>
          </a:blip>
          <a:srcRect l="4267" t="3716" r="2781" b="5787"/>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2A28020-AC94-A1BA-9B14-41CA9A688775}"/>
              </a:ext>
            </a:extLst>
          </p:cNvPr>
          <p:cNvGrpSpPr/>
          <p:nvPr/>
        </p:nvGrpSpPr>
        <p:grpSpPr>
          <a:xfrm>
            <a:off x="1804074" y="1652656"/>
            <a:ext cx="8149639" cy="3170099"/>
            <a:chOff x="5354656" y="246554"/>
            <a:chExt cx="7053475" cy="3170099"/>
          </a:xfrm>
        </p:grpSpPr>
        <p:sp>
          <p:nvSpPr>
            <p:cNvPr id="8" name="TextBox 7">
              <a:extLst>
                <a:ext uri="{FF2B5EF4-FFF2-40B4-BE49-F238E27FC236}">
                  <a16:creationId xmlns:a16="http://schemas.microsoft.com/office/drawing/2014/main" id="{425B961B-D242-629D-48FA-536ADECF216E}"/>
                </a:ext>
              </a:extLst>
            </p:cNvPr>
            <p:cNvSpPr txBox="1"/>
            <p:nvPr/>
          </p:nvSpPr>
          <p:spPr>
            <a:xfrm>
              <a:off x="5354656"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HIỂU</a:t>
              </a:r>
              <a:endParaRPr kumimoji="0" lang="en-US" sz="100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9" name="TextBox 8">
              <a:extLst>
                <a:ext uri="{FF2B5EF4-FFF2-40B4-BE49-F238E27FC236}">
                  <a16:creationId xmlns:a16="http://schemas.microsoft.com/office/drawing/2014/main" id="{AA7E427E-D8AF-EADF-7DEA-104247B5246C}"/>
                </a:ext>
              </a:extLst>
            </p:cNvPr>
            <p:cNvSpPr txBox="1"/>
            <p:nvPr/>
          </p:nvSpPr>
          <p:spPr>
            <a:xfrm>
              <a:off x="5354656"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en-US" sz="100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10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en-US" sz="100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Đ</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Ọ</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C H</a:t>
              </a: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I</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Ể</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U</a:t>
              </a:r>
              <a:endParaRPr kumimoji="0" lang="en-US" sz="10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333059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ngày rằm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F1B4E9-9787-3A8F-8996-B7FB5C18D98F}"/>
              </a:ext>
            </a:extLst>
          </p:cNvPr>
          <p:cNvGrpSpPr/>
          <p:nvPr/>
        </p:nvGrpSpPr>
        <p:grpSpPr>
          <a:xfrm>
            <a:off x="1828682" y="196331"/>
            <a:ext cx="8534636" cy="1034679"/>
            <a:chOff x="2941084" y="273579"/>
            <a:chExt cx="6309828" cy="1034679"/>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Cùng</a:t>
              </a:r>
              <a:r>
                <a:rPr lang="en-US" sz="6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Tìm</a:t>
              </a:r>
              <a:r>
                <a:rPr lang="en-US" sz="6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Hiểu</a:t>
              </a:r>
              <a:r>
                <a:rPr lang="en-US" sz="6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Bài</a:t>
              </a:r>
              <a:endParaRPr lang="en-US" sz="6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endParaRPr>
            </a:p>
          </p:txBody>
        </p:sp>
      </p:grpSp>
      <p:grpSp>
        <p:nvGrpSpPr>
          <p:cNvPr id="15" name="Group 14"/>
          <p:cNvGrpSpPr/>
          <p:nvPr/>
        </p:nvGrpSpPr>
        <p:grpSpPr>
          <a:xfrm>
            <a:off x="527538" y="1231010"/>
            <a:ext cx="11324545" cy="715472"/>
            <a:chOff x="527538" y="1231010"/>
            <a:chExt cx="11324545" cy="715472"/>
          </a:xfrm>
        </p:grpSpPr>
        <p:sp>
          <p:nvSpPr>
            <p:cNvPr id="6" name="Rectangle: Rounded Corners 18">
              <a:extLst>
                <a:ext uri="{FF2B5EF4-FFF2-40B4-BE49-F238E27FC236}">
                  <a16:creationId xmlns:a16="http://schemas.microsoft.com/office/drawing/2014/main" id="{C5E3E5F0-BE19-00D3-81FE-C775F535E6D4}"/>
                </a:ext>
              </a:extLst>
            </p:cNvPr>
            <p:cNvSpPr/>
            <p:nvPr/>
          </p:nvSpPr>
          <p:spPr>
            <a:xfrm>
              <a:off x="527538" y="1231010"/>
              <a:ext cx="11324545" cy="715472"/>
            </a:xfrm>
            <a:custGeom>
              <a:avLst/>
              <a:gdLst>
                <a:gd name="connsiteX0" fmla="*/ 0 w 11324545"/>
                <a:gd name="connsiteY0" fmla="*/ 66997 h 715472"/>
                <a:gd name="connsiteX1" fmla="*/ 66997 w 11324545"/>
                <a:gd name="connsiteY1" fmla="*/ 0 h 715472"/>
                <a:gd name="connsiteX2" fmla="*/ 11257548 w 11324545"/>
                <a:gd name="connsiteY2" fmla="*/ 0 h 715472"/>
                <a:gd name="connsiteX3" fmla="*/ 11324545 w 11324545"/>
                <a:gd name="connsiteY3" fmla="*/ 66997 h 715472"/>
                <a:gd name="connsiteX4" fmla="*/ 11324545 w 11324545"/>
                <a:gd name="connsiteY4" fmla="*/ 648475 h 715472"/>
                <a:gd name="connsiteX5" fmla="*/ 11257548 w 11324545"/>
                <a:gd name="connsiteY5" fmla="*/ 715472 h 715472"/>
                <a:gd name="connsiteX6" fmla="*/ 66997 w 11324545"/>
                <a:gd name="connsiteY6" fmla="*/ 715472 h 715472"/>
                <a:gd name="connsiteX7" fmla="*/ 0 w 11324545"/>
                <a:gd name="connsiteY7" fmla="*/ 648475 h 715472"/>
                <a:gd name="connsiteX8" fmla="*/ 0 w 11324545"/>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5" h="715472" fill="none" extrusionOk="0">
                  <a:moveTo>
                    <a:pt x="0" y="66997"/>
                  </a:moveTo>
                  <a:cubicBezTo>
                    <a:pt x="-4024" y="29345"/>
                    <a:pt x="31208" y="991"/>
                    <a:pt x="66997" y="0"/>
                  </a:cubicBezTo>
                  <a:cubicBezTo>
                    <a:pt x="4665377" y="130954"/>
                    <a:pt x="7245981" y="43574"/>
                    <a:pt x="11257548" y="0"/>
                  </a:cubicBezTo>
                  <a:cubicBezTo>
                    <a:pt x="11296458" y="2941"/>
                    <a:pt x="11327066" y="33084"/>
                    <a:pt x="11324545" y="66997"/>
                  </a:cubicBezTo>
                  <a:cubicBezTo>
                    <a:pt x="11290242" y="254965"/>
                    <a:pt x="11337953" y="498691"/>
                    <a:pt x="11324545" y="648475"/>
                  </a:cubicBezTo>
                  <a:cubicBezTo>
                    <a:pt x="11318114" y="686532"/>
                    <a:pt x="11290577" y="712731"/>
                    <a:pt x="11257548" y="715472"/>
                  </a:cubicBezTo>
                  <a:cubicBezTo>
                    <a:pt x="6973431" y="870669"/>
                    <a:pt x="5551487" y="878492"/>
                    <a:pt x="66997" y="715472"/>
                  </a:cubicBezTo>
                  <a:cubicBezTo>
                    <a:pt x="30441" y="709455"/>
                    <a:pt x="-1244" y="686203"/>
                    <a:pt x="0" y="648475"/>
                  </a:cubicBezTo>
                  <a:cubicBezTo>
                    <a:pt x="-30834" y="455581"/>
                    <a:pt x="-45993" y="201318"/>
                    <a:pt x="0" y="66997"/>
                  </a:cubicBezTo>
                  <a:close/>
                </a:path>
                <a:path w="11324545" h="715472" stroke="0" extrusionOk="0">
                  <a:moveTo>
                    <a:pt x="0" y="66997"/>
                  </a:moveTo>
                  <a:cubicBezTo>
                    <a:pt x="-3005" y="28143"/>
                    <a:pt x="23586" y="2406"/>
                    <a:pt x="66997" y="0"/>
                  </a:cubicBezTo>
                  <a:cubicBezTo>
                    <a:pt x="4707826" y="132882"/>
                    <a:pt x="6027514" y="-84951"/>
                    <a:pt x="11257548" y="0"/>
                  </a:cubicBezTo>
                  <a:cubicBezTo>
                    <a:pt x="11292025" y="2465"/>
                    <a:pt x="11324425" y="30658"/>
                    <a:pt x="11324545" y="66997"/>
                  </a:cubicBezTo>
                  <a:cubicBezTo>
                    <a:pt x="11363001" y="249087"/>
                    <a:pt x="11330576" y="514000"/>
                    <a:pt x="11324545" y="648475"/>
                  </a:cubicBezTo>
                  <a:cubicBezTo>
                    <a:pt x="11328400" y="685933"/>
                    <a:pt x="11297141" y="710137"/>
                    <a:pt x="11257548" y="715472"/>
                  </a:cubicBezTo>
                  <a:cubicBezTo>
                    <a:pt x="7712981" y="803111"/>
                    <a:pt x="2338117"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55" y="1259147"/>
              <a:ext cx="659198" cy="659198"/>
            </a:xfrm>
            <a:prstGeom prst="rect">
              <a:avLst/>
            </a:prstGeom>
          </p:spPr>
        </p:pic>
        <p:sp>
          <p:nvSpPr>
            <p:cNvPr id="14" name="TextBox 13"/>
            <p:cNvSpPr txBox="1"/>
            <p:nvPr/>
          </p:nvSpPr>
          <p:spPr>
            <a:xfrm>
              <a:off x="1314553" y="1307269"/>
              <a:ext cx="10181168" cy="523220"/>
            </a:xfrm>
            <a:prstGeom prst="rect">
              <a:avLst/>
            </a:prstGeom>
            <a:noFill/>
          </p:spPr>
          <p:txBody>
            <a:bodyPr wrap="square" rtlCol="0">
              <a:spAutoFit/>
            </a:bodyPr>
            <a:lstStyle/>
            <a:p>
              <a:pPr algn="just"/>
              <a:r>
                <a:rPr lang="en-US" sz="2800" b="1" dirty="0"/>
                <a:t>1. </a:t>
              </a:r>
              <a:r>
                <a:rPr lang="en-US" sz="2800" b="1" dirty="0" err="1"/>
                <a:t>Mỗi</a:t>
              </a:r>
              <a:r>
                <a:rPr lang="en-US" sz="2800" b="1" dirty="0"/>
                <a:t> </a:t>
              </a:r>
              <a:r>
                <a:rPr lang="en-US" sz="2800" b="1" dirty="0" err="1"/>
                <a:t>độ</a:t>
              </a:r>
              <a:r>
                <a:rPr lang="en-US" sz="2800" b="1" dirty="0"/>
                <a:t> </a:t>
              </a:r>
              <a:r>
                <a:rPr lang="en-US" sz="2800" b="1" dirty="0" err="1"/>
                <a:t>thu</a:t>
              </a:r>
              <a:r>
                <a:rPr lang="en-US" sz="2800" b="1" dirty="0"/>
                <a:t> </a:t>
              </a:r>
              <a:r>
                <a:rPr lang="en-US" sz="2800" b="1" dirty="0" err="1"/>
                <a:t>về</a:t>
              </a:r>
              <a:r>
                <a:rPr lang="en-US" sz="2800" b="1" dirty="0"/>
                <a:t>, </a:t>
              </a:r>
              <a:r>
                <a:rPr lang="en-US" sz="2800" b="1" dirty="0" err="1"/>
                <a:t>phố</a:t>
              </a:r>
              <a:r>
                <a:rPr lang="en-US" sz="2800" b="1" dirty="0"/>
                <a:t> </a:t>
              </a:r>
              <a:r>
                <a:rPr lang="en-US" sz="2800" b="1" dirty="0" err="1"/>
                <a:t>phường</a:t>
              </a:r>
              <a:r>
                <a:rPr lang="en-US" sz="2800" b="1" dirty="0"/>
                <a:t> </a:t>
              </a:r>
              <a:r>
                <a:rPr lang="en-US" sz="2800" b="1" dirty="0" err="1"/>
                <a:t>Tuyên</a:t>
              </a:r>
              <a:r>
                <a:rPr lang="en-US" sz="2800" b="1" dirty="0"/>
                <a:t> </a:t>
              </a:r>
              <a:r>
                <a:rPr lang="en-US" sz="2800" b="1" dirty="0" err="1"/>
                <a:t>Quang</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a:t>
              </a:r>
            </a:p>
          </p:txBody>
        </p:sp>
      </p:grpSp>
      <p:grpSp>
        <p:nvGrpSpPr>
          <p:cNvPr id="28" name="Group 27"/>
          <p:cNvGrpSpPr/>
          <p:nvPr/>
        </p:nvGrpSpPr>
        <p:grpSpPr>
          <a:xfrm>
            <a:off x="527538" y="2104284"/>
            <a:ext cx="11324545" cy="963323"/>
            <a:chOff x="527538" y="2104284"/>
            <a:chExt cx="11324545" cy="963323"/>
          </a:xfrm>
        </p:grpSpPr>
        <p:sp>
          <p:nvSpPr>
            <p:cNvPr id="16" name="Rectangle: Rounded Corners 18">
              <a:extLst>
                <a:ext uri="{FF2B5EF4-FFF2-40B4-BE49-F238E27FC236}">
                  <a16:creationId xmlns:a16="http://schemas.microsoft.com/office/drawing/2014/main" id="{C5E3E5F0-BE19-00D3-81FE-C775F535E6D4}"/>
                </a:ext>
              </a:extLst>
            </p:cNvPr>
            <p:cNvSpPr/>
            <p:nvPr/>
          </p:nvSpPr>
          <p:spPr>
            <a:xfrm>
              <a:off x="527538" y="2104284"/>
              <a:ext cx="11324545" cy="917590"/>
            </a:xfrm>
            <a:custGeom>
              <a:avLst/>
              <a:gdLst>
                <a:gd name="connsiteX0" fmla="*/ 0 w 11324545"/>
                <a:gd name="connsiteY0" fmla="*/ 85923 h 917590"/>
                <a:gd name="connsiteX1" fmla="*/ 85923 w 11324545"/>
                <a:gd name="connsiteY1" fmla="*/ 0 h 917590"/>
                <a:gd name="connsiteX2" fmla="*/ 11238622 w 11324545"/>
                <a:gd name="connsiteY2" fmla="*/ 0 h 917590"/>
                <a:gd name="connsiteX3" fmla="*/ 11324545 w 11324545"/>
                <a:gd name="connsiteY3" fmla="*/ 85923 h 917590"/>
                <a:gd name="connsiteX4" fmla="*/ 11324545 w 11324545"/>
                <a:gd name="connsiteY4" fmla="*/ 831667 h 917590"/>
                <a:gd name="connsiteX5" fmla="*/ 11238622 w 11324545"/>
                <a:gd name="connsiteY5" fmla="*/ 917590 h 917590"/>
                <a:gd name="connsiteX6" fmla="*/ 85923 w 11324545"/>
                <a:gd name="connsiteY6" fmla="*/ 917590 h 917590"/>
                <a:gd name="connsiteX7" fmla="*/ 0 w 11324545"/>
                <a:gd name="connsiteY7" fmla="*/ 831667 h 917590"/>
                <a:gd name="connsiteX8" fmla="*/ 0 w 11324545"/>
                <a:gd name="connsiteY8" fmla="*/ 85923 h 9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5" h="917590" fill="none" extrusionOk="0">
                  <a:moveTo>
                    <a:pt x="0" y="85923"/>
                  </a:moveTo>
                  <a:cubicBezTo>
                    <a:pt x="-1852" y="38169"/>
                    <a:pt x="41819" y="2739"/>
                    <a:pt x="85923" y="0"/>
                  </a:cubicBezTo>
                  <a:cubicBezTo>
                    <a:pt x="4610269" y="130954"/>
                    <a:pt x="8250729" y="43574"/>
                    <a:pt x="11238622" y="0"/>
                  </a:cubicBezTo>
                  <a:cubicBezTo>
                    <a:pt x="11290045" y="6113"/>
                    <a:pt x="11329330" y="44331"/>
                    <a:pt x="11324545" y="85923"/>
                  </a:cubicBezTo>
                  <a:cubicBezTo>
                    <a:pt x="11387573" y="356779"/>
                    <a:pt x="11363841" y="557919"/>
                    <a:pt x="11324545" y="831667"/>
                  </a:cubicBezTo>
                  <a:cubicBezTo>
                    <a:pt x="11318223" y="880159"/>
                    <a:pt x="11280056" y="913436"/>
                    <a:pt x="11238622" y="917590"/>
                  </a:cubicBezTo>
                  <a:cubicBezTo>
                    <a:pt x="7820090" y="1072787"/>
                    <a:pt x="3356070" y="1080610"/>
                    <a:pt x="85923" y="917590"/>
                  </a:cubicBezTo>
                  <a:cubicBezTo>
                    <a:pt x="39139" y="908525"/>
                    <a:pt x="-2602" y="880640"/>
                    <a:pt x="0" y="831667"/>
                  </a:cubicBezTo>
                  <a:cubicBezTo>
                    <a:pt x="39944" y="631867"/>
                    <a:pt x="6195" y="325374"/>
                    <a:pt x="0" y="85923"/>
                  </a:cubicBezTo>
                  <a:close/>
                </a:path>
                <a:path w="11324545" h="917590" stroke="0" extrusionOk="0">
                  <a:moveTo>
                    <a:pt x="0" y="85923"/>
                  </a:moveTo>
                  <a:cubicBezTo>
                    <a:pt x="-4593" y="35636"/>
                    <a:pt x="30249" y="3085"/>
                    <a:pt x="85923" y="0"/>
                  </a:cubicBezTo>
                  <a:cubicBezTo>
                    <a:pt x="4809582" y="132882"/>
                    <a:pt x="7931025" y="-84951"/>
                    <a:pt x="11238622" y="0"/>
                  </a:cubicBezTo>
                  <a:cubicBezTo>
                    <a:pt x="11281133" y="4828"/>
                    <a:pt x="11324168" y="40553"/>
                    <a:pt x="11324545" y="85923"/>
                  </a:cubicBezTo>
                  <a:cubicBezTo>
                    <a:pt x="11306329" y="430635"/>
                    <a:pt x="11265805" y="598147"/>
                    <a:pt x="11324545" y="831667"/>
                  </a:cubicBezTo>
                  <a:cubicBezTo>
                    <a:pt x="11326931" y="879404"/>
                    <a:pt x="11286580" y="916552"/>
                    <a:pt x="11238622" y="917590"/>
                  </a:cubicBezTo>
                  <a:cubicBezTo>
                    <a:pt x="7853478" y="1005229"/>
                    <a:pt x="2786885" y="844911"/>
                    <a:pt x="85923" y="917590"/>
                  </a:cubicBezTo>
                  <a:cubicBezTo>
                    <a:pt x="37961" y="912745"/>
                    <a:pt x="-609" y="879968"/>
                    <a:pt x="0" y="831667"/>
                  </a:cubicBezTo>
                  <a:cubicBezTo>
                    <a:pt x="63000" y="743016"/>
                    <a:pt x="30750" y="393631"/>
                    <a:pt x="0" y="85923"/>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4553" y="2113500"/>
              <a:ext cx="10181168" cy="954107"/>
            </a:xfrm>
            <a:prstGeom prst="rect">
              <a:avLst/>
            </a:prstGeom>
            <a:noFill/>
          </p:spPr>
          <p:txBody>
            <a:bodyPr wrap="square" rtlCol="0">
              <a:spAutoFit/>
            </a:bodyPr>
            <a:lstStyle/>
            <a:p>
              <a:pPr algn="just"/>
              <a:r>
                <a:rPr lang="en-US" sz="2800" b="1" dirty="0"/>
                <a:t>2. </a:t>
              </a:r>
              <a:r>
                <a:rPr lang="en-US" sz="2800" b="1" dirty="0" err="1"/>
                <a:t>Từ</a:t>
              </a:r>
              <a:r>
                <a:rPr lang="en-US" sz="2800" b="1" dirty="0"/>
                <a:t> </a:t>
              </a:r>
              <a:r>
                <a:rPr lang="en-US" sz="2800" b="1" dirty="0" err="1"/>
                <a:t>ngữ</a:t>
              </a:r>
              <a:r>
                <a:rPr lang="en-US" sz="2800" b="1" dirty="0"/>
                <a:t> </a:t>
              </a:r>
              <a:r>
                <a:rPr lang="en-US" sz="2800" b="1" dirty="0" err="1"/>
                <a:t>nào</a:t>
              </a:r>
              <a:r>
                <a:rPr lang="en-US" sz="2800" b="1" dirty="0"/>
                <a:t> </a:t>
              </a:r>
              <a:r>
                <a:rPr lang="en-US" sz="2800" b="1" dirty="0" err="1"/>
                <a:t>thể</a:t>
              </a:r>
              <a:r>
                <a:rPr lang="en-US" sz="2800" b="1" dirty="0"/>
                <a:t> </a:t>
              </a:r>
              <a:r>
                <a:rPr lang="en-US" sz="2800" b="1" dirty="0" err="1"/>
                <a:t>hiện</a:t>
              </a:r>
              <a:r>
                <a:rPr lang="en-US" sz="2800" b="1" dirty="0"/>
                <a:t> </a:t>
              </a:r>
              <a:r>
                <a:rPr lang="en-US" sz="2800" b="1" dirty="0" err="1"/>
                <a:t>cảm</a:t>
              </a:r>
              <a:r>
                <a:rPr lang="en-US" sz="2800" b="1" dirty="0"/>
                <a:t> </a:t>
              </a:r>
              <a:r>
                <a:rPr lang="en-US" sz="2800" b="1" dirty="0" err="1"/>
                <a:t>xúc</a:t>
              </a:r>
              <a:r>
                <a:rPr lang="en-US" sz="2800" b="1" dirty="0"/>
                <a:t> </a:t>
              </a:r>
              <a:r>
                <a:rPr lang="en-US" sz="2800" b="1" dirty="0" err="1"/>
                <a:t>của</a:t>
              </a:r>
              <a:r>
                <a:rPr lang="en-US" sz="2800" b="1" dirty="0"/>
                <a:t> </a:t>
              </a:r>
              <a:r>
                <a:rPr lang="en-US" sz="2800" b="1" dirty="0" err="1"/>
                <a:t>người</a:t>
              </a:r>
              <a:r>
                <a:rPr lang="en-US" sz="2800" b="1" dirty="0"/>
                <a:t> </a:t>
              </a:r>
              <a:r>
                <a:rPr lang="en-US" sz="2800" b="1" dirty="0" err="1"/>
                <a:t>lớn</a:t>
              </a:r>
              <a:r>
                <a:rPr lang="en-US" sz="2800" b="1" dirty="0"/>
                <a:t>, </a:t>
              </a:r>
              <a:r>
                <a:rPr lang="en-US" sz="2800" b="1" dirty="0" err="1"/>
                <a:t>trẻ</a:t>
              </a:r>
              <a:r>
                <a:rPr lang="en-US" sz="2800" b="1" dirty="0"/>
                <a:t> </a:t>
              </a:r>
              <a:r>
                <a:rPr lang="en-US" sz="2800" b="1" dirty="0" err="1"/>
                <a:t>em</a:t>
              </a:r>
              <a:r>
                <a:rPr lang="en-US" sz="2800" b="1" dirty="0"/>
                <a:t> </a:t>
              </a:r>
              <a:r>
                <a:rPr lang="en-US" sz="2800" b="1" dirty="0" err="1"/>
                <a:t>với</a:t>
              </a:r>
              <a:r>
                <a:rPr lang="en-US" sz="2800" b="1" dirty="0"/>
                <a:t> </a:t>
              </a:r>
              <a:r>
                <a:rPr lang="en-US" sz="2800" b="1" dirty="0" err="1"/>
                <a:t>những</a:t>
              </a:r>
              <a:r>
                <a:rPr lang="en-US" sz="2800" b="1" dirty="0"/>
                <a:t> </a:t>
              </a:r>
              <a:r>
                <a:rPr lang="en-US" sz="2800" b="1" dirty="0" err="1"/>
                <a:t>chiếc</a:t>
              </a:r>
              <a:r>
                <a:rPr lang="en-US" sz="2800" b="1" dirty="0"/>
                <a:t> </a:t>
              </a:r>
              <a:r>
                <a:rPr lang="en-US" sz="2800" b="1" dirty="0" err="1"/>
                <a:t>đèn</a:t>
              </a:r>
              <a:r>
                <a:rPr lang="en-US" sz="2800" b="1" dirty="0"/>
                <a:t> </a:t>
              </a:r>
              <a:r>
                <a:rPr lang="en-US" sz="2800" b="1" dirty="0" err="1"/>
                <a:t>Trung</a:t>
              </a:r>
              <a:r>
                <a:rPr lang="en-US" sz="2800" b="1" dirty="0"/>
                <a:t> </a:t>
              </a:r>
              <a:r>
                <a:rPr lang="en-US" sz="2800" b="1" dirty="0" err="1"/>
                <a:t>thu</a:t>
              </a:r>
              <a:r>
                <a:rPr lang="en-US" sz="2800" b="1" dirty="0"/>
                <a:t>?</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62" y="2233480"/>
              <a:ext cx="659198" cy="659198"/>
            </a:xfrm>
            <a:prstGeom prst="rect">
              <a:avLst/>
            </a:prstGeom>
          </p:spPr>
        </p:pic>
      </p:grpSp>
      <p:grpSp>
        <p:nvGrpSpPr>
          <p:cNvPr id="29" name="Group 28"/>
          <p:cNvGrpSpPr/>
          <p:nvPr/>
        </p:nvGrpSpPr>
        <p:grpSpPr>
          <a:xfrm>
            <a:off x="527538" y="3214727"/>
            <a:ext cx="11403674" cy="715472"/>
            <a:chOff x="527538" y="3214727"/>
            <a:chExt cx="11403674" cy="715472"/>
          </a:xfrm>
        </p:grpSpPr>
        <p:sp>
          <p:nvSpPr>
            <p:cNvPr id="19" name="Rectangle: Rounded Corners 18">
              <a:extLst>
                <a:ext uri="{FF2B5EF4-FFF2-40B4-BE49-F238E27FC236}">
                  <a16:creationId xmlns:a16="http://schemas.microsoft.com/office/drawing/2014/main" id="{C5E3E5F0-BE19-00D3-81FE-C775F535E6D4}"/>
                </a:ext>
              </a:extLst>
            </p:cNvPr>
            <p:cNvSpPr/>
            <p:nvPr/>
          </p:nvSpPr>
          <p:spPr>
            <a:xfrm>
              <a:off x="527538" y="3214727"/>
              <a:ext cx="11324546" cy="715472"/>
            </a:xfrm>
            <a:custGeom>
              <a:avLst/>
              <a:gdLst>
                <a:gd name="connsiteX0" fmla="*/ 0 w 11324546"/>
                <a:gd name="connsiteY0" fmla="*/ 66997 h 715472"/>
                <a:gd name="connsiteX1" fmla="*/ 66997 w 11324546"/>
                <a:gd name="connsiteY1" fmla="*/ 0 h 715472"/>
                <a:gd name="connsiteX2" fmla="*/ 11257549 w 11324546"/>
                <a:gd name="connsiteY2" fmla="*/ 0 h 715472"/>
                <a:gd name="connsiteX3" fmla="*/ 11324546 w 11324546"/>
                <a:gd name="connsiteY3" fmla="*/ 66997 h 715472"/>
                <a:gd name="connsiteX4" fmla="*/ 11324546 w 11324546"/>
                <a:gd name="connsiteY4" fmla="*/ 648475 h 715472"/>
                <a:gd name="connsiteX5" fmla="*/ 11257549 w 11324546"/>
                <a:gd name="connsiteY5" fmla="*/ 715472 h 715472"/>
                <a:gd name="connsiteX6" fmla="*/ 66997 w 11324546"/>
                <a:gd name="connsiteY6" fmla="*/ 715472 h 715472"/>
                <a:gd name="connsiteX7" fmla="*/ 0 w 11324546"/>
                <a:gd name="connsiteY7" fmla="*/ 648475 h 715472"/>
                <a:gd name="connsiteX8" fmla="*/ 0 w 1132454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6" h="715472" fill="none" extrusionOk="0">
                  <a:moveTo>
                    <a:pt x="0" y="66997"/>
                  </a:moveTo>
                  <a:cubicBezTo>
                    <a:pt x="-4024" y="29345"/>
                    <a:pt x="31208" y="991"/>
                    <a:pt x="66997" y="0"/>
                  </a:cubicBezTo>
                  <a:cubicBezTo>
                    <a:pt x="4665261" y="130954"/>
                    <a:pt x="7245837" y="43574"/>
                    <a:pt x="11257549" y="0"/>
                  </a:cubicBezTo>
                  <a:cubicBezTo>
                    <a:pt x="11296459" y="2941"/>
                    <a:pt x="11327067" y="33084"/>
                    <a:pt x="11324546" y="66997"/>
                  </a:cubicBezTo>
                  <a:cubicBezTo>
                    <a:pt x="11290243" y="254965"/>
                    <a:pt x="11337954" y="498691"/>
                    <a:pt x="11324546" y="648475"/>
                  </a:cubicBezTo>
                  <a:cubicBezTo>
                    <a:pt x="11318115" y="686532"/>
                    <a:pt x="11290578" y="712731"/>
                    <a:pt x="11257549" y="715472"/>
                  </a:cubicBezTo>
                  <a:cubicBezTo>
                    <a:pt x="6973762" y="870669"/>
                    <a:pt x="5551545" y="878492"/>
                    <a:pt x="66997" y="715472"/>
                  </a:cubicBezTo>
                  <a:cubicBezTo>
                    <a:pt x="30441" y="709455"/>
                    <a:pt x="-1244" y="686203"/>
                    <a:pt x="0" y="648475"/>
                  </a:cubicBezTo>
                  <a:cubicBezTo>
                    <a:pt x="-30834" y="455581"/>
                    <a:pt x="-45993" y="201318"/>
                    <a:pt x="0" y="66997"/>
                  </a:cubicBezTo>
                  <a:close/>
                </a:path>
                <a:path w="11324546" h="715472" stroke="0" extrusionOk="0">
                  <a:moveTo>
                    <a:pt x="0" y="66997"/>
                  </a:moveTo>
                  <a:cubicBezTo>
                    <a:pt x="-3005" y="28143"/>
                    <a:pt x="23586" y="2406"/>
                    <a:pt x="66997" y="0"/>
                  </a:cubicBezTo>
                  <a:cubicBezTo>
                    <a:pt x="4707588" y="132882"/>
                    <a:pt x="6027229" y="-84951"/>
                    <a:pt x="11257549" y="0"/>
                  </a:cubicBezTo>
                  <a:cubicBezTo>
                    <a:pt x="11292026" y="2465"/>
                    <a:pt x="11324426" y="30658"/>
                    <a:pt x="11324546" y="66997"/>
                  </a:cubicBezTo>
                  <a:cubicBezTo>
                    <a:pt x="11363002" y="249087"/>
                    <a:pt x="11330577" y="514000"/>
                    <a:pt x="11324546" y="648475"/>
                  </a:cubicBezTo>
                  <a:cubicBezTo>
                    <a:pt x="11328401" y="685933"/>
                    <a:pt x="11297142" y="710137"/>
                    <a:pt x="11257549" y="715472"/>
                  </a:cubicBezTo>
                  <a:cubicBezTo>
                    <a:pt x="7713213" y="803111"/>
                    <a:pt x="2338223"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92951" y="3290986"/>
              <a:ext cx="10638261" cy="523220"/>
            </a:xfrm>
            <a:prstGeom prst="rect">
              <a:avLst/>
            </a:prstGeom>
            <a:noFill/>
          </p:spPr>
          <p:txBody>
            <a:bodyPr wrap="square" rtlCol="0">
              <a:spAutoFit/>
            </a:bodyPr>
            <a:lstStyle/>
            <a:p>
              <a:pPr algn="just"/>
              <a:r>
                <a:rPr lang="en-US" sz="2800" b="1" dirty="0"/>
                <a:t>3. </a:t>
              </a:r>
              <a:r>
                <a:rPr lang="en-US" sz="2800" b="1" dirty="0" err="1"/>
                <a:t>Các</a:t>
              </a:r>
              <a:r>
                <a:rPr lang="en-US" sz="2800" b="1" dirty="0"/>
                <a:t> </a:t>
              </a:r>
              <a:r>
                <a:rPr lang="en-US" sz="2800" b="1" dirty="0" err="1"/>
                <a:t>loại</a:t>
              </a:r>
              <a:r>
                <a:rPr lang="en-US" sz="2800" b="1" dirty="0"/>
                <a:t> </a:t>
              </a:r>
              <a:r>
                <a:rPr lang="en-US" sz="2800" b="1" dirty="0" err="1"/>
                <a:t>đèn</a:t>
              </a:r>
              <a:r>
                <a:rPr lang="en-US" sz="2800" b="1" dirty="0"/>
                <a:t> </a:t>
              </a:r>
              <a:r>
                <a:rPr lang="en-US" sz="2800" b="1" dirty="0" err="1"/>
                <a:t>có</a:t>
              </a:r>
              <a:r>
                <a:rPr lang="en-US" sz="2800" b="1" dirty="0"/>
                <a:t> </a:t>
              </a:r>
              <a:r>
                <a:rPr lang="en-US" sz="2800" b="1" dirty="0" err="1"/>
                <a:t>trong</a:t>
              </a:r>
              <a:r>
                <a:rPr lang="en-US" sz="2800" b="1" dirty="0"/>
                <a:t> </a:t>
              </a:r>
              <a:r>
                <a:rPr lang="en-US" sz="2800" b="1" dirty="0" err="1"/>
                <a:t>lễ</a:t>
              </a:r>
              <a:r>
                <a:rPr lang="en-US" sz="2800" b="1" dirty="0"/>
                <a:t> </a:t>
              </a:r>
              <a:r>
                <a:rPr lang="en-US" sz="2800" b="1" dirty="0" err="1"/>
                <a:t>hội</a:t>
              </a:r>
              <a:r>
                <a:rPr lang="en-US" sz="2800" b="1" dirty="0"/>
                <a:t> </a:t>
              </a:r>
              <a:r>
                <a:rPr lang="en-US" sz="2800" b="1" dirty="0" err="1"/>
                <a:t>Trung</a:t>
              </a:r>
              <a:r>
                <a:rPr lang="en-US" sz="2800" b="1" dirty="0"/>
                <a:t> </a:t>
              </a:r>
              <a:r>
                <a:rPr lang="en-US" sz="2800" b="1" dirty="0" err="1"/>
                <a:t>thu</a:t>
              </a:r>
              <a:r>
                <a:rPr lang="en-US" sz="2800" b="1" dirty="0"/>
                <a:t> ở </a:t>
              </a:r>
              <a:r>
                <a:rPr lang="en-US" sz="2800" b="1" dirty="0" err="1"/>
                <a:t>Tuyên</a:t>
              </a:r>
              <a:r>
                <a:rPr lang="en-US" sz="2800" b="1" dirty="0"/>
                <a:t> </a:t>
              </a:r>
              <a:r>
                <a:rPr lang="en-US" sz="2800" b="1" dirty="0" err="1"/>
                <a:t>Quang</a:t>
              </a:r>
              <a:r>
                <a:rPr lang="en-US" sz="2800" b="1" dirty="0"/>
                <a:t> </a:t>
              </a:r>
              <a:r>
                <a:rPr lang="en-US" sz="2800" b="1" dirty="0" err="1"/>
                <a:t>có</a:t>
              </a:r>
              <a:r>
                <a:rPr lang="en-US" sz="2800" b="1" dirty="0"/>
                <a:t> </a:t>
              </a:r>
              <a:r>
                <a:rPr lang="en-US" sz="2800" b="1" dirty="0" err="1"/>
                <a:t>gì</a:t>
              </a:r>
              <a:r>
                <a:rPr lang="en-US" sz="2800" b="1" dirty="0"/>
                <a:t> </a:t>
              </a:r>
              <a:r>
                <a:rPr lang="en-US" sz="2800" b="1" dirty="0" err="1"/>
                <a:t>đặc</a:t>
              </a:r>
              <a:r>
                <a:rPr lang="en-US" sz="2800" b="1" dirty="0"/>
                <a:t> </a:t>
              </a:r>
              <a:r>
                <a:rPr lang="en-US" sz="2800" b="1" dirty="0" err="1"/>
                <a:t>biệt</a:t>
              </a:r>
              <a:r>
                <a:rPr lang="en-US" sz="2800" b="1" dirty="0"/>
                <a:t>?</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40" y="3227393"/>
              <a:ext cx="659198" cy="659198"/>
            </a:xfrm>
            <a:prstGeom prst="rect">
              <a:avLst/>
            </a:prstGeom>
          </p:spPr>
        </p:pic>
      </p:grpSp>
      <p:grpSp>
        <p:nvGrpSpPr>
          <p:cNvPr id="30" name="Group 29"/>
          <p:cNvGrpSpPr/>
          <p:nvPr/>
        </p:nvGrpSpPr>
        <p:grpSpPr>
          <a:xfrm>
            <a:off x="527538" y="4088001"/>
            <a:ext cx="11425276" cy="715472"/>
            <a:chOff x="527538" y="4088001"/>
            <a:chExt cx="11425276" cy="715472"/>
          </a:xfrm>
        </p:grpSpPr>
        <p:sp>
          <p:nvSpPr>
            <p:cNvPr id="22" name="Rectangle: Rounded Corners 18">
              <a:extLst>
                <a:ext uri="{FF2B5EF4-FFF2-40B4-BE49-F238E27FC236}">
                  <a16:creationId xmlns:a16="http://schemas.microsoft.com/office/drawing/2014/main" id="{C5E3E5F0-BE19-00D3-81FE-C775F535E6D4}"/>
                </a:ext>
              </a:extLst>
            </p:cNvPr>
            <p:cNvSpPr/>
            <p:nvPr/>
          </p:nvSpPr>
          <p:spPr>
            <a:xfrm>
              <a:off x="527538" y="4088001"/>
              <a:ext cx="11324546" cy="715472"/>
            </a:xfrm>
            <a:custGeom>
              <a:avLst/>
              <a:gdLst>
                <a:gd name="connsiteX0" fmla="*/ 0 w 11324546"/>
                <a:gd name="connsiteY0" fmla="*/ 66997 h 715472"/>
                <a:gd name="connsiteX1" fmla="*/ 66997 w 11324546"/>
                <a:gd name="connsiteY1" fmla="*/ 0 h 715472"/>
                <a:gd name="connsiteX2" fmla="*/ 11257549 w 11324546"/>
                <a:gd name="connsiteY2" fmla="*/ 0 h 715472"/>
                <a:gd name="connsiteX3" fmla="*/ 11324546 w 11324546"/>
                <a:gd name="connsiteY3" fmla="*/ 66997 h 715472"/>
                <a:gd name="connsiteX4" fmla="*/ 11324546 w 11324546"/>
                <a:gd name="connsiteY4" fmla="*/ 648475 h 715472"/>
                <a:gd name="connsiteX5" fmla="*/ 11257549 w 11324546"/>
                <a:gd name="connsiteY5" fmla="*/ 715472 h 715472"/>
                <a:gd name="connsiteX6" fmla="*/ 66997 w 11324546"/>
                <a:gd name="connsiteY6" fmla="*/ 715472 h 715472"/>
                <a:gd name="connsiteX7" fmla="*/ 0 w 11324546"/>
                <a:gd name="connsiteY7" fmla="*/ 648475 h 715472"/>
                <a:gd name="connsiteX8" fmla="*/ 0 w 1132454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6" h="715472" fill="none" extrusionOk="0">
                  <a:moveTo>
                    <a:pt x="0" y="66997"/>
                  </a:moveTo>
                  <a:cubicBezTo>
                    <a:pt x="-4024" y="29345"/>
                    <a:pt x="31208" y="991"/>
                    <a:pt x="66997" y="0"/>
                  </a:cubicBezTo>
                  <a:cubicBezTo>
                    <a:pt x="4665261" y="130954"/>
                    <a:pt x="7245837" y="43574"/>
                    <a:pt x="11257549" y="0"/>
                  </a:cubicBezTo>
                  <a:cubicBezTo>
                    <a:pt x="11296459" y="2941"/>
                    <a:pt x="11327067" y="33084"/>
                    <a:pt x="11324546" y="66997"/>
                  </a:cubicBezTo>
                  <a:cubicBezTo>
                    <a:pt x="11290243" y="254965"/>
                    <a:pt x="11337954" y="498691"/>
                    <a:pt x="11324546" y="648475"/>
                  </a:cubicBezTo>
                  <a:cubicBezTo>
                    <a:pt x="11318115" y="686532"/>
                    <a:pt x="11290578" y="712731"/>
                    <a:pt x="11257549" y="715472"/>
                  </a:cubicBezTo>
                  <a:cubicBezTo>
                    <a:pt x="6973762" y="870669"/>
                    <a:pt x="5551545" y="878492"/>
                    <a:pt x="66997" y="715472"/>
                  </a:cubicBezTo>
                  <a:cubicBezTo>
                    <a:pt x="30441" y="709455"/>
                    <a:pt x="-1244" y="686203"/>
                    <a:pt x="0" y="648475"/>
                  </a:cubicBezTo>
                  <a:cubicBezTo>
                    <a:pt x="-30834" y="455581"/>
                    <a:pt x="-45993" y="201318"/>
                    <a:pt x="0" y="66997"/>
                  </a:cubicBezTo>
                  <a:close/>
                </a:path>
                <a:path w="11324546" h="715472" stroke="0" extrusionOk="0">
                  <a:moveTo>
                    <a:pt x="0" y="66997"/>
                  </a:moveTo>
                  <a:cubicBezTo>
                    <a:pt x="-3005" y="28143"/>
                    <a:pt x="23586" y="2406"/>
                    <a:pt x="66997" y="0"/>
                  </a:cubicBezTo>
                  <a:cubicBezTo>
                    <a:pt x="4707588" y="132882"/>
                    <a:pt x="6027229" y="-84951"/>
                    <a:pt x="11257549" y="0"/>
                  </a:cubicBezTo>
                  <a:cubicBezTo>
                    <a:pt x="11292026" y="2465"/>
                    <a:pt x="11324426" y="30658"/>
                    <a:pt x="11324546" y="66997"/>
                  </a:cubicBezTo>
                  <a:cubicBezTo>
                    <a:pt x="11363002" y="249087"/>
                    <a:pt x="11330577" y="514000"/>
                    <a:pt x="11324546" y="648475"/>
                  </a:cubicBezTo>
                  <a:cubicBezTo>
                    <a:pt x="11328401" y="685933"/>
                    <a:pt x="11297142" y="710137"/>
                    <a:pt x="11257549" y="715472"/>
                  </a:cubicBezTo>
                  <a:cubicBezTo>
                    <a:pt x="7713213" y="803111"/>
                    <a:pt x="2338223"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314553" y="4172632"/>
              <a:ext cx="10638261" cy="523220"/>
            </a:xfrm>
            <a:prstGeom prst="rect">
              <a:avLst/>
            </a:prstGeom>
            <a:noFill/>
          </p:spPr>
          <p:txBody>
            <a:bodyPr wrap="square" rtlCol="0">
              <a:spAutoFit/>
            </a:bodyPr>
            <a:lstStyle/>
            <a:p>
              <a:pPr algn="just"/>
              <a:r>
                <a:rPr lang="en-US" sz="2800" b="1" dirty="0"/>
                <a:t>4. </a:t>
              </a:r>
              <a:r>
                <a:rPr lang="en-US" sz="2800" b="1" dirty="0" err="1"/>
                <a:t>Vì</a:t>
              </a:r>
              <a:r>
                <a:rPr lang="en-US" sz="2800" b="1" dirty="0"/>
                <a:t> </a:t>
              </a:r>
              <a:r>
                <a:rPr lang="en-US" sz="2800" b="1" dirty="0" err="1"/>
                <a:t>sao</a:t>
              </a:r>
              <a:r>
                <a:rPr lang="en-US" sz="2800" b="1" dirty="0"/>
                <a:t> </a:t>
              </a:r>
              <a:r>
                <a:rPr lang="en-US" sz="2800" b="1" dirty="0" err="1"/>
                <a:t>người</a:t>
              </a:r>
              <a:r>
                <a:rPr lang="en-US" sz="2800" b="1" dirty="0"/>
                <a:t> </a:t>
              </a:r>
              <a:r>
                <a:rPr lang="en-US" sz="2800" b="1" dirty="0" err="1"/>
                <a:t>dân</a:t>
              </a:r>
              <a:r>
                <a:rPr lang="en-US" sz="2800" b="1" dirty="0"/>
                <a:t> </a:t>
              </a:r>
              <a:r>
                <a:rPr lang="en-US" sz="2800" b="1" dirty="0" err="1"/>
                <a:t>Tuyên</a:t>
              </a:r>
              <a:r>
                <a:rPr lang="en-US" sz="2800" b="1" dirty="0"/>
                <a:t> </a:t>
              </a:r>
              <a:r>
                <a:rPr lang="en-US" sz="2800" b="1" dirty="0" err="1"/>
                <a:t>Quang</a:t>
              </a:r>
              <a:r>
                <a:rPr lang="en-US" sz="2800" b="1" dirty="0"/>
                <a:t> </a:t>
              </a:r>
              <a:r>
                <a:rPr lang="en-US" sz="2800" b="1" dirty="0" err="1"/>
                <a:t>luôn</a:t>
              </a:r>
              <a:r>
                <a:rPr lang="en-US" sz="2800" b="1" dirty="0"/>
                <a:t> </a:t>
              </a:r>
              <a:r>
                <a:rPr lang="en-US" sz="2800" b="1" dirty="0" err="1"/>
                <a:t>mong</a:t>
              </a:r>
              <a:r>
                <a:rPr lang="en-US" sz="2800" b="1" dirty="0"/>
                <a:t> </a:t>
              </a:r>
              <a:r>
                <a:rPr lang="en-US" sz="2800" b="1" dirty="0" err="1"/>
                <a:t>chờ</a:t>
              </a:r>
              <a:r>
                <a:rPr lang="en-US" sz="2800" b="1" dirty="0"/>
                <a:t> </a:t>
              </a:r>
              <a:r>
                <a:rPr lang="en-US" sz="2800" b="1" dirty="0" err="1"/>
                <a:t>lễ</a:t>
              </a:r>
              <a:r>
                <a:rPr lang="en-US" sz="2800" b="1" dirty="0"/>
                <a:t> </a:t>
              </a:r>
              <a:r>
                <a:rPr lang="en-US" sz="2800" b="1" dirty="0" err="1"/>
                <a:t>hội</a:t>
              </a:r>
              <a:r>
                <a:rPr lang="en-US" sz="2800" b="1" dirty="0"/>
                <a:t> </a:t>
              </a:r>
              <a:r>
                <a:rPr lang="en-US" sz="2800" b="1" dirty="0" err="1"/>
                <a:t>Trung</a:t>
              </a:r>
              <a:r>
                <a:rPr lang="en-US" sz="2800" b="1" dirty="0"/>
                <a:t> </a:t>
              </a:r>
              <a:r>
                <a:rPr lang="en-US" sz="2800" b="1" dirty="0" err="1"/>
                <a:t>thu</a:t>
              </a:r>
              <a:r>
                <a:rPr lang="en-US" sz="2800" b="1" dirty="0"/>
                <a:t>?</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50" y="4135986"/>
              <a:ext cx="659198" cy="659198"/>
            </a:xfrm>
            <a:prstGeom prst="rect">
              <a:avLst/>
            </a:prstGeom>
          </p:spPr>
        </p:pic>
      </p:grpSp>
      <p:grpSp>
        <p:nvGrpSpPr>
          <p:cNvPr id="31" name="Group 30"/>
          <p:cNvGrpSpPr/>
          <p:nvPr/>
        </p:nvGrpSpPr>
        <p:grpSpPr>
          <a:xfrm>
            <a:off x="551552" y="4968248"/>
            <a:ext cx="7475825" cy="715472"/>
            <a:chOff x="551552" y="4968248"/>
            <a:chExt cx="7475825" cy="715472"/>
          </a:xfrm>
        </p:grpSpPr>
        <p:sp>
          <p:nvSpPr>
            <p:cNvPr id="25" name="Rectangle: Rounded Corners 18">
              <a:extLst>
                <a:ext uri="{FF2B5EF4-FFF2-40B4-BE49-F238E27FC236}">
                  <a16:creationId xmlns:a16="http://schemas.microsoft.com/office/drawing/2014/main" id="{C5E3E5F0-BE19-00D3-81FE-C775F535E6D4}"/>
                </a:ext>
              </a:extLst>
            </p:cNvPr>
            <p:cNvSpPr/>
            <p:nvPr/>
          </p:nvSpPr>
          <p:spPr>
            <a:xfrm>
              <a:off x="551552" y="4968248"/>
              <a:ext cx="7475825" cy="715472"/>
            </a:xfrm>
            <a:custGeom>
              <a:avLst/>
              <a:gdLst>
                <a:gd name="connsiteX0" fmla="*/ 0 w 7475825"/>
                <a:gd name="connsiteY0" fmla="*/ 66997 h 715472"/>
                <a:gd name="connsiteX1" fmla="*/ 66997 w 7475825"/>
                <a:gd name="connsiteY1" fmla="*/ 0 h 715472"/>
                <a:gd name="connsiteX2" fmla="*/ 7408828 w 7475825"/>
                <a:gd name="connsiteY2" fmla="*/ 0 h 715472"/>
                <a:gd name="connsiteX3" fmla="*/ 7475825 w 7475825"/>
                <a:gd name="connsiteY3" fmla="*/ 66997 h 715472"/>
                <a:gd name="connsiteX4" fmla="*/ 7475825 w 7475825"/>
                <a:gd name="connsiteY4" fmla="*/ 648475 h 715472"/>
                <a:gd name="connsiteX5" fmla="*/ 7408828 w 7475825"/>
                <a:gd name="connsiteY5" fmla="*/ 715472 h 715472"/>
                <a:gd name="connsiteX6" fmla="*/ 66997 w 7475825"/>
                <a:gd name="connsiteY6" fmla="*/ 715472 h 715472"/>
                <a:gd name="connsiteX7" fmla="*/ 0 w 7475825"/>
                <a:gd name="connsiteY7" fmla="*/ 648475 h 715472"/>
                <a:gd name="connsiteX8" fmla="*/ 0 w 7475825"/>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5825" h="715472" fill="none" extrusionOk="0">
                  <a:moveTo>
                    <a:pt x="0" y="66997"/>
                  </a:moveTo>
                  <a:cubicBezTo>
                    <a:pt x="-4024" y="29345"/>
                    <a:pt x="31208" y="991"/>
                    <a:pt x="66997" y="0"/>
                  </a:cubicBezTo>
                  <a:cubicBezTo>
                    <a:pt x="1411815" y="130954"/>
                    <a:pt x="6034177" y="43574"/>
                    <a:pt x="7408828" y="0"/>
                  </a:cubicBezTo>
                  <a:cubicBezTo>
                    <a:pt x="7447738" y="2941"/>
                    <a:pt x="7478346" y="33084"/>
                    <a:pt x="7475825" y="66997"/>
                  </a:cubicBezTo>
                  <a:cubicBezTo>
                    <a:pt x="7441522" y="254965"/>
                    <a:pt x="7489233" y="498691"/>
                    <a:pt x="7475825" y="648475"/>
                  </a:cubicBezTo>
                  <a:cubicBezTo>
                    <a:pt x="7469394" y="686532"/>
                    <a:pt x="7441857" y="712731"/>
                    <a:pt x="7408828" y="715472"/>
                  </a:cubicBezTo>
                  <a:cubicBezTo>
                    <a:pt x="4895302" y="870669"/>
                    <a:pt x="3593105" y="878492"/>
                    <a:pt x="66997" y="715472"/>
                  </a:cubicBezTo>
                  <a:cubicBezTo>
                    <a:pt x="30441" y="709455"/>
                    <a:pt x="-1244" y="686203"/>
                    <a:pt x="0" y="648475"/>
                  </a:cubicBezTo>
                  <a:cubicBezTo>
                    <a:pt x="-30834" y="455581"/>
                    <a:pt x="-45993" y="201318"/>
                    <a:pt x="0" y="66997"/>
                  </a:cubicBezTo>
                  <a:close/>
                </a:path>
                <a:path w="7475825" h="715472" stroke="0" extrusionOk="0">
                  <a:moveTo>
                    <a:pt x="0" y="66997"/>
                  </a:moveTo>
                  <a:cubicBezTo>
                    <a:pt x="-3005" y="28143"/>
                    <a:pt x="23586" y="2406"/>
                    <a:pt x="66997" y="0"/>
                  </a:cubicBezTo>
                  <a:cubicBezTo>
                    <a:pt x="1120760" y="132882"/>
                    <a:pt x="6498783" y="-84951"/>
                    <a:pt x="7408828" y="0"/>
                  </a:cubicBezTo>
                  <a:cubicBezTo>
                    <a:pt x="7443305" y="2465"/>
                    <a:pt x="7475705" y="30658"/>
                    <a:pt x="7475825" y="66997"/>
                  </a:cubicBezTo>
                  <a:cubicBezTo>
                    <a:pt x="7514281" y="249087"/>
                    <a:pt x="7481856" y="514000"/>
                    <a:pt x="7475825" y="648475"/>
                  </a:cubicBezTo>
                  <a:cubicBezTo>
                    <a:pt x="7479680" y="685933"/>
                    <a:pt x="7448421" y="710137"/>
                    <a:pt x="7408828" y="715472"/>
                  </a:cubicBezTo>
                  <a:cubicBezTo>
                    <a:pt x="5652534" y="803111"/>
                    <a:pt x="3592112"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55" y="4996385"/>
              <a:ext cx="659198" cy="659198"/>
            </a:xfrm>
            <a:prstGeom prst="rect">
              <a:avLst/>
            </a:prstGeom>
          </p:spPr>
        </p:pic>
        <p:sp>
          <p:nvSpPr>
            <p:cNvPr id="27" name="TextBox 26"/>
            <p:cNvSpPr txBox="1"/>
            <p:nvPr/>
          </p:nvSpPr>
          <p:spPr>
            <a:xfrm>
              <a:off x="1333249" y="5045216"/>
              <a:ext cx="6483114" cy="523220"/>
            </a:xfrm>
            <a:prstGeom prst="rect">
              <a:avLst/>
            </a:prstGeom>
            <a:noFill/>
          </p:spPr>
          <p:txBody>
            <a:bodyPr wrap="square" rtlCol="0">
              <a:spAutoFit/>
            </a:bodyPr>
            <a:lstStyle/>
            <a:p>
              <a:pPr algn="just"/>
              <a:r>
                <a:rPr lang="en-US" sz="2800" b="1" dirty="0"/>
                <a:t>5. </a:t>
              </a:r>
              <a:r>
                <a:rPr lang="en-US" sz="2800" b="1" dirty="0" err="1"/>
                <a:t>Nói</a:t>
              </a:r>
              <a:r>
                <a:rPr lang="en-US" sz="2800" b="1" dirty="0"/>
                <a:t> </a:t>
              </a:r>
              <a:r>
                <a:rPr lang="en-US" sz="2800" b="1" dirty="0" err="1"/>
                <a:t>về</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đèn</a:t>
              </a:r>
              <a:r>
                <a:rPr lang="en-US" sz="2800" b="1" dirty="0"/>
                <a:t> </a:t>
              </a:r>
              <a:r>
                <a:rPr lang="en-US" sz="2800" b="1" dirty="0" err="1"/>
                <a:t>Trung</a:t>
              </a:r>
              <a:r>
                <a:rPr lang="en-US" sz="2800" b="1" dirty="0"/>
                <a:t> </a:t>
              </a:r>
              <a:r>
                <a:rPr lang="en-US" sz="2800" b="1" dirty="0" err="1"/>
                <a:t>thu</a:t>
              </a:r>
              <a:r>
                <a:rPr lang="en-US" sz="2800" b="1" dirty="0"/>
                <a:t> </a:t>
              </a:r>
              <a:r>
                <a:rPr lang="en-US" sz="2800" b="1" dirty="0" err="1"/>
                <a:t>em</a:t>
              </a:r>
              <a:r>
                <a:rPr lang="en-US" sz="2800" b="1" dirty="0"/>
                <a:t> </a:t>
              </a:r>
              <a:r>
                <a:rPr lang="en-US" sz="2800" b="1" dirty="0" err="1"/>
                <a:t>thích</a:t>
              </a:r>
              <a:r>
                <a:rPr lang="en-US" sz="2800" b="1" dirty="0"/>
                <a:t>.</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205" y="4426721"/>
            <a:ext cx="3407382" cy="2724687"/>
          </a:xfrm>
          <a:prstGeom prst="rect">
            <a:avLst/>
          </a:prstGeom>
        </p:spPr>
      </p:pic>
    </p:spTree>
    <p:extLst>
      <p:ext uri="{BB962C8B-B14F-4D97-AF65-F5344CB8AC3E}">
        <p14:creationId xmlns:p14="http://schemas.microsoft.com/office/powerpoint/2010/main" val="9567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ngày rằm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216"/>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09928" y="695098"/>
            <a:ext cx="11324545" cy="715472"/>
            <a:chOff x="527538" y="1231010"/>
            <a:chExt cx="11324545" cy="715472"/>
          </a:xfrm>
        </p:grpSpPr>
        <p:sp>
          <p:nvSpPr>
            <p:cNvPr id="4" name="Rectangle: Rounded Corners 18">
              <a:extLst>
                <a:ext uri="{FF2B5EF4-FFF2-40B4-BE49-F238E27FC236}">
                  <a16:creationId xmlns:a16="http://schemas.microsoft.com/office/drawing/2014/main" id="{C5E3E5F0-BE19-00D3-81FE-C775F535E6D4}"/>
                </a:ext>
              </a:extLst>
            </p:cNvPr>
            <p:cNvSpPr/>
            <p:nvPr/>
          </p:nvSpPr>
          <p:spPr>
            <a:xfrm>
              <a:off x="527538" y="1231010"/>
              <a:ext cx="11324545" cy="715472"/>
            </a:xfrm>
            <a:custGeom>
              <a:avLst/>
              <a:gdLst>
                <a:gd name="connsiteX0" fmla="*/ 0 w 11324545"/>
                <a:gd name="connsiteY0" fmla="*/ 66997 h 715472"/>
                <a:gd name="connsiteX1" fmla="*/ 66997 w 11324545"/>
                <a:gd name="connsiteY1" fmla="*/ 0 h 715472"/>
                <a:gd name="connsiteX2" fmla="*/ 11257548 w 11324545"/>
                <a:gd name="connsiteY2" fmla="*/ 0 h 715472"/>
                <a:gd name="connsiteX3" fmla="*/ 11324545 w 11324545"/>
                <a:gd name="connsiteY3" fmla="*/ 66997 h 715472"/>
                <a:gd name="connsiteX4" fmla="*/ 11324545 w 11324545"/>
                <a:gd name="connsiteY4" fmla="*/ 648475 h 715472"/>
                <a:gd name="connsiteX5" fmla="*/ 11257548 w 11324545"/>
                <a:gd name="connsiteY5" fmla="*/ 715472 h 715472"/>
                <a:gd name="connsiteX6" fmla="*/ 66997 w 11324545"/>
                <a:gd name="connsiteY6" fmla="*/ 715472 h 715472"/>
                <a:gd name="connsiteX7" fmla="*/ 0 w 11324545"/>
                <a:gd name="connsiteY7" fmla="*/ 648475 h 715472"/>
                <a:gd name="connsiteX8" fmla="*/ 0 w 11324545"/>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5" h="715472" fill="none" extrusionOk="0">
                  <a:moveTo>
                    <a:pt x="0" y="66997"/>
                  </a:moveTo>
                  <a:cubicBezTo>
                    <a:pt x="-4024" y="29345"/>
                    <a:pt x="31208" y="991"/>
                    <a:pt x="66997" y="0"/>
                  </a:cubicBezTo>
                  <a:cubicBezTo>
                    <a:pt x="4665377" y="130954"/>
                    <a:pt x="7245981" y="43574"/>
                    <a:pt x="11257548" y="0"/>
                  </a:cubicBezTo>
                  <a:cubicBezTo>
                    <a:pt x="11296458" y="2941"/>
                    <a:pt x="11327066" y="33084"/>
                    <a:pt x="11324545" y="66997"/>
                  </a:cubicBezTo>
                  <a:cubicBezTo>
                    <a:pt x="11290242" y="254965"/>
                    <a:pt x="11337953" y="498691"/>
                    <a:pt x="11324545" y="648475"/>
                  </a:cubicBezTo>
                  <a:cubicBezTo>
                    <a:pt x="11318114" y="686532"/>
                    <a:pt x="11290577" y="712731"/>
                    <a:pt x="11257548" y="715472"/>
                  </a:cubicBezTo>
                  <a:cubicBezTo>
                    <a:pt x="6973431" y="870669"/>
                    <a:pt x="5551487" y="878492"/>
                    <a:pt x="66997" y="715472"/>
                  </a:cubicBezTo>
                  <a:cubicBezTo>
                    <a:pt x="30441" y="709455"/>
                    <a:pt x="-1244" y="686203"/>
                    <a:pt x="0" y="648475"/>
                  </a:cubicBezTo>
                  <a:cubicBezTo>
                    <a:pt x="-30834" y="455581"/>
                    <a:pt x="-45993" y="201318"/>
                    <a:pt x="0" y="66997"/>
                  </a:cubicBezTo>
                  <a:close/>
                </a:path>
                <a:path w="11324545" h="715472" stroke="0" extrusionOk="0">
                  <a:moveTo>
                    <a:pt x="0" y="66997"/>
                  </a:moveTo>
                  <a:cubicBezTo>
                    <a:pt x="-3005" y="28143"/>
                    <a:pt x="23586" y="2406"/>
                    <a:pt x="66997" y="0"/>
                  </a:cubicBezTo>
                  <a:cubicBezTo>
                    <a:pt x="4707826" y="132882"/>
                    <a:pt x="6027514" y="-84951"/>
                    <a:pt x="11257548" y="0"/>
                  </a:cubicBezTo>
                  <a:cubicBezTo>
                    <a:pt x="11292025" y="2465"/>
                    <a:pt x="11324425" y="30658"/>
                    <a:pt x="11324545" y="66997"/>
                  </a:cubicBezTo>
                  <a:cubicBezTo>
                    <a:pt x="11363001" y="249087"/>
                    <a:pt x="11330576" y="514000"/>
                    <a:pt x="11324545" y="648475"/>
                  </a:cubicBezTo>
                  <a:cubicBezTo>
                    <a:pt x="11328400" y="685933"/>
                    <a:pt x="11297141" y="710137"/>
                    <a:pt x="11257548" y="715472"/>
                  </a:cubicBezTo>
                  <a:cubicBezTo>
                    <a:pt x="7712981" y="803111"/>
                    <a:pt x="2338117"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55" y="1259147"/>
              <a:ext cx="659198" cy="659198"/>
            </a:xfrm>
            <a:prstGeom prst="rect">
              <a:avLst/>
            </a:prstGeom>
          </p:spPr>
        </p:pic>
        <p:sp>
          <p:nvSpPr>
            <p:cNvPr id="6" name="TextBox 5"/>
            <p:cNvSpPr txBox="1"/>
            <p:nvPr/>
          </p:nvSpPr>
          <p:spPr>
            <a:xfrm>
              <a:off x="1314553" y="1307269"/>
              <a:ext cx="10181168" cy="523220"/>
            </a:xfrm>
            <a:prstGeom prst="rect">
              <a:avLst/>
            </a:prstGeom>
            <a:noFill/>
          </p:spPr>
          <p:txBody>
            <a:bodyPr wrap="square" rtlCol="0">
              <a:spAutoFit/>
            </a:bodyPr>
            <a:lstStyle/>
            <a:p>
              <a:pPr algn="just"/>
              <a:r>
                <a:rPr lang="en-US" sz="2800" b="1" dirty="0"/>
                <a:t>1. </a:t>
              </a:r>
              <a:r>
                <a:rPr lang="en-US" sz="2800" b="1" dirty="0" err="1"/>
                <a:t>Mỗi</a:t>
              </a:r>
              <a:r>
                <a:rPr lang="en-US" sz="2800" b="1" dirty="0"/>
                <a:t> </a:t>
              </a:r>
              <a:r>
                <a:rPr lang="en-US" sz="2800" b="1" dirty="0" err="1"/>
                <a:t>độ</a:t>
              </a:r>
              <a:r>
                <a:rPr lang="en-US" sz="2800" b="1" dirty="0"/>
                <a:t> </a:t>
              </a:r>
              <a:r>
                <a:rPr lang="en-US" sz="2800" b="1" dirty="0" err="1"/>
                <a:t>thu</a:t>
              </a:r>
              <a:r>
                <a:rPr lang="en-US" sz="2800" b="1" dirty="0"/>
                <a:t> </a:t>
              </a:r>
              <a:r>
                <a:rPr lang="en-US" sz="2800" b="1" dirty="0" err="1"/>
                <a:t>về</a:t>
              </a:r>
              <a:r>
                <a:rPr lang="en-US" sz="2800" b="1" dirty="0"/>
                <a:t>, </a:t>
              </a:r>
              <a:r>
                <a:rPr lang="en-US" sz="2800" b="1" dirty="0" err="1"/>
                <a:t>phố</a:t>
              </a:r>
              <a:r>
                <a:rPr lang="en-US" sz="2800" b="1" dirty="0"/>
                <a:t> </a:t>
              </a:r>
              <a:r>
                <a:rPr lang="en-US" sz="2800" b="1" dirty="0" err="1"/>
                <a:t>phường</a:t>
              </a:r>
              <a:r>
                <a:rPr lang="en-US" sz="2800" b="1" dirty="0"/>
                <a:t> </a:t>
              </a:r>
              <a:r>
                <a:rPr lang="en-US" sz="2800" b="1" dirty="0" err="1"/>
                <a:t>Tuyên</a:t>
              </a:r>
              <a:r>
                <a:rPr lang="en-US" sz="2800" b="1" dirty="0"/>
                <a:t> </a:t>
              </a:r>
              <a:r>
                <a:rPr lang="en-US" sz="2800" b="1" dirty="0" err="1"/>
                <a:t>Quang</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a:t>
              </a:r>
            </a:p>
          </p:txBody>
        </p:sp>
      </p:grpSp>
      <p:sp>
        <p:nvSpPr>
          <p:cNvPr id="7" name="Rectangle: Rounded Corners 18">
            <a:extLst>
              <a:ext uri="{FF2B5EF4-FFF2-40B4-BE49-F238E27FC236}">
                <a16:creationId xmlns:a16="http://schemas.microsoft.com/office/drawing/2014/main" id="{C5E3E5F0-BE19-00D3-81FE-C775F535E6D4}"/>
              </a:ext>
            </a:extLst>
          </p:cNvPr>
          <p:cNvSpPr/>
          <p:nvPr/>
        </p:nvSpPr>
        <p:spPr>
          <a:xfrm>
            <a:off x="788351" y="2054819"/>
            <a:ext cx="10972800" cy="2748361"/>
          </a:xfrm>
          <a:custGeom>
            <a:avLst/>
            <a:gdLst>
              <a:gd name="connsiteX0" fmla="*/ 0 w 10972800"/>
              <a:gd name="connsiteY0" fmla="*/ 257357 h 2748361"/>
              <a:gd name="connsiteX1" fmla="*/ 257357 w 10972800"/>
              <a:gd name="connsiteY1" fmla="*/ 0 h 2748361"/>
              <a:gd name="connsiteX2" fmla="*/ 10715443 w 10972800"/>
              <a:gd name="connsiteY2" fmla="*/ 0 h 2748361"/>
              <a:gd name="connsiteX3" fmla="*/ 10972800 w 10972800"/>
              <a:gd name="connsiteY3" fmla="*/ 257357 h 2748361"/>
              <a:gd name="connsiteX4" fmla="*/ 10972800 w 10972800"/>
              <a:gd name="connsiteY4" fmla="*/ 2491004 h 2748361"/>
              <a:gd name="connsiteX5" fmla="*/ 10715443 w 10972800"/>
              <a:gd name="connsiteY5" fmla="*/ 2748361 h 2748361"/>
              <a:gd name="connsiteX6" fmla="*/ 257357 w 10972800"/>
              <a:gd name="connsiteY6" fmla="*/ 2748361 h 2748361"/>
              <a:gd name="connsiteX7" fmla="*/ 0 w 10972800"/>
              <a:gd name="connsiteY7" fmla="*/ 2491004 h 2748361"/>
              <a:gd name="connsiteX8" fmla="*/ 0 w 10972800"/>
              <a:gd name="connsiteY8" fmla="*/ 257357 h 274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748361" fill="none" extrusionOk="0">
                <a:moveTo>
                  <a:pt x="0" y="257357"/>
                </a:moveTo>
                <a:cubicBezTo>
                  <a:pt x="-22710" y="111550"/>
                  <a:pt x="137185" y="17961"/>
                  <a:pt x="257357" y="0"/>
                </a:cubicBezTo>
                <a:cubicBezTo>
                  <a:pt x="1900487" y="130954"/>
                  <a:pt x="8257170" y="43574"/>
                  <a:pt x="10715443" y="0"/>
                </a:cubicBezTo>
                <a:cubicBezTo>
                  <a:pt x="10859631" y="3164"/>
                  <a:pt x="10988679" y="134673"/>
                  <a:pt x="10972800" y="257357"/>
                </a:cubicBezTo>
                <a:cubicBezTo>
                  <a:pt x="10822361" y="1142778"/>
                  <a:pt x="11058679" y="1460332"/>
                  <a:pt x="10972800" y="2491004"/>
                </a:cubicBezTo>
                <a:cubicBezTo>
                  <a:pt x="10951922" y="2636566"/>
                  <a:pt x="10850385" y="2743399"/>
                  <a:pt x="10715443" y="2748361"/>
                </a:cubicBezTo>
                <a:cubicBezTo>
                  <a:pt x="6832803" y="2903558"/>
                  <a:pt x="4724998" y="2911381"/>
                  <a:pt x="257357" y="2748361"/>
                </a:cubicBezTo>
                <a:cubicBezTo>
                  <a:pt x="116604" y="2729681"/>
                  <a:pt x="-19328" y="2644424"/>
                  <a:pt x="0" y="2491004"/>
                </a:cubicBezTo>
                <a:cubicBezTo>
                  <a:pt x="64656" y="1770782"/>
                  <a:pt x="-17807" y="663902"/>
                  <a:pt x="0" y="257357"/>
                </a:cubicBezTo>
                <a:close/>
              </a:path>
              <a:path w="10972800" h="2748361" stroke="0" extrusionOk="0">
                <a:moveTo>
                  <a:pt x="0" y="257357"/>
                </a:moveTo>
                <a:cubicBezTo>
                  <a:pt x="-7363" y="110682"/>
                  <a:pt x="101495" y="5153"/>
                  <a:pt x="257357" y="0"/>
                </a:cubicBezTo>
                <a:cubicBezTo>
                  <a:pt x="3455723" y="132882"/>
                  <a:pt x="6174862" y="-84951"/>
                  <a:pt x="10715443" y="0"/>
                </a:cubicBezTo>
                <a:cubicBezTo>
                  <a:pt x="10837671" y="19439"/>
                  <a:pt x="10968858" y="137014"/>
                  <a:pt x="10972800" y="257357"/>
                </a:cubicBezTo>
                <a:cubicBezTo>
                  <a:pt x="10992987" y="1267284"/>
                  <a:pt x="11125280" y="2222113"/>
                  <a:pt x="10972800" y="2491004"/>
                </a:cubicBezTo>
                <a:cubicBezTo>
                  <a:pt x="10997165" y="2636028"/>
                  <a:pt x="10867665" y="2727599"/>
                  <a:pt x="10715443" y="2748361"/>
                </a:cubicBezTo>
                <a:cubicBezTo>
                  <a:pt x="9117879" y="2836000"/>
                  <a:pt x="4002427" y="2675682"/>
                  <a:pt x="257357" y="2748361"/>
                </a:cubicBezTo>
                <a:cubicBezTo>
                  <a:pt x="113744" y="2734261"/>
                  <a:pt x="-15902" y="2655238"/>
                  <a:pt x="0" y="2491004"/>
                </a:cubicBezTo>
                <a:cubicBezTo>
                  <a:pt x="-38581" y="1825902"/>
                  <a:pt x="63341" y="860620"/>
                  <a:pt x="0" y="257357"/>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84" y="1789900"/>
            <a:ext cx="2185913" cy="2185913"/>
          </a:xfrm>
          <a:prstGeom prst="rect">
            <a:avLst/>
          </a:prstGeom>
        </p:spPr>
      </p:pic>
      <p:grpSp>
        <p:nvGrpSpPr>
          <p:cNvPr id="13" name="Group 12">
            <a:extLst>
              <a:ext uri="{FF2B5EF4-FFF2-40B4-BE49-F238E27FC236}">
                <a16:creationId xmlns:a16="http://schemas.microsoft.com/office/drawing/2014/main" id="{DB5E28AC-7320-4679-9333-17975B8B63F0}"/>
              </a:ext>
            </a:extLst>
          </p:cNvPr>
          <p:cNvGrpSpPr/>
          <p:nvPr/>
        </p:nvGrpSpPr>
        <p:grpSpPr>
          <a:xfrm>
            <a:off x="1829414" y="5679302"/>
            <a:ext cx="8685572" cy="769441"/>
            <a:chOff x="4149463" y="8204395"/>
            <a:chExt cx="7199314" cy="521347"/>
          </a:xfrm>
        </p:grpSpPr>
        <p:sp>
          <p:nvSpPr>
            <p:cNvPr id="14" name="TextBox 13">
              <a:extLst>
                <a:ext uri="{FF2B5EF4-FFF2-40B4-BE49-F238E27FC236}">
                  <a16:creationId xmlns:a16="http://schemas.microsoft.com/office/drawing/2014/main" id="{4C0B3B9C-47F7-4560-96D6-64BEE20CE7CE}"/>
                </a:ext>
              </a:extLst>
            </p:cNvPr>
            <p:cNvSpPr txBox="1"/>
            <p:nvPr/>
          </p:nvSpPr>
          <p:spPr>
            <a:xfrm>
              <a:off x="4149463" y="8204395"/>
              <a:ext cx="7193902" cy="521347"/>
            </a:xfrm>
            <a:prstGeom prst="rect">
              <a:avLst/>
            </a:prstGeom>
            <a:noFill/>
          </p:spPr>
          <p:txBody>
            <a:bodyPr wrap="square" rtlCol="0">
              <a:prstTxWarp prst="textDoubleWave1">
                <a:avLst/>
              </a:prstTxWarp>
              <a:spAutoFit/>
            </a:bodyPr>
            <a:lstStyle/>
            <a:p>
              <a:pPr algn="ctr"/>
              <a:r>
                <a:rPr lang="en-US" sz="4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THẢO LUẬN NHÓM ĐÔI</a:t>
              </a:r>
            </a:p>
          </p:txBody>
        </p:sp>
        <p:sp>
          <p:nvSpPr>
            <p:cNvPr id="15" name="TextBox 14">
              <a:extLst>
                <a:ext uri="{FF2B5EF4-FFF2-40B4-BE49-F238E27FC236}">
                  <a16:creationId xmlns:a16="http://schemas.microsoft.com/office/drawing/2014/main" id="{203B43CE-9D64-4297-9626-DECE4F6D3C04}"/>
                </a:ext>
              </a:extLst>
            </p:cNvPr>
            <p:cNvSpPr txBox="1"/>
            <p:nvPr/>
          </p:nvSpPr>
          <p:spPr>
            <a:xfrm>
              <a:off x="4154875" y="8204395"/>
              <a:ext cx="7193902" cy="521347"/>
            </a:xfrm>
            <a:prstGeom prst="rect">
              <a:avLst/>
            </a:prstGeom>
            <a:noFill/>
          </p:spPr>
          <p:txBody>
            <a:bodyPr wrap="square" rtlCol="0">
              <a:prstTxWarp prst="textDoubleWave1">
                <a:avLst/>
              </a:prstTxWarp>
              <a:spAutoFit/>
            </a:bodyPr>
            <a:lstStyle/>
            <a:p>
              <a:pPr algn="ct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Ả</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Ó</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44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7379" y="4976858"/>
            <a:ext cx="1755267" cy="2043653"/>
          </a:xfrm>
          <a:prstGeom prst="rect">
            <a:avLst/>
          </a:prstGeom>
        </p:spPr>
      </p:pic>
      <p:sp>
        <p:nvSpPr>
          <p:cNvPr id="19" name="Oval 18"/>
          <p:cNvSpPr/>
          <p:nvPr/>
        </p:nvSpPr>
        <p:spPr>
          <a:xfrm>
            <a:off x="410198" y="5785135"/>
            <a:ext cx="640935" cy="3336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115771"/>
            <a:ext cx="1572426" cy="1799066"/>
          </a:xfrm>
          <a:prstGeom prst="rect">
            <a:avLst/>
          </a:prstGeom>
        </p:spPr>
      </p:pic>
      <p:sp>
        <p:nvSpPr>
          <p:cNvPr id="23" name="Rectangle 22">
            <a:extLst>
              <a:ext uri="{FF2B5EF4-FFF2-40B4-BE49-F238E27FC236}">
                <a16:creationId xmlns:a16="http://schemas.microsoft.com/office/drawing/2014/main" id="{19CBC63B-A9A1-F3BF-AF99-9E93C9B0ED6F}"/>
              </a:ext>
            </a:extLst>
          </p:cNvPr>
          <p:cNvSpPr/>
          <p:nvPr/>
        </p:nvSpPr>
        <p:spPr>
          <a:xfrm>
            <a:off x="5888051" y="2848276"/>
            <a:ext cx="5204389"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BC63B-A9A1-F3BF-AF99-9E93C9B0ED6F}"/>
              </a:ext>
            </a:extLst>
          </p:cNvPr>
          <p:cNvSpPr/>
          <p:nvPr/>
        </p:nvSpPr>
        <p:spPr>
          <a:xfrm>
            <a:off x="1741919" y="3448735"/>
            <a:ext cx="9350521"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BC63B-A9A1-F3BF-AF99-9E93C9B0ED6F}"/>
              </a:ext>
            </a:extLst>
          </p:cNvPr>
          <p:cNvSpPr/>
          <p:nvPr/>
        </p:nvSpPr>
        <p:spPr>
          <a:xfrm>
            <a:off x="1741919" y="4032918"/>
            <a:ext cx="2599346"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8019" y="2253061"/>
            <a:ext cx="9418320" cy="2308324"/>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Cứ mỗi độ thu về, vào lễ hội Trung thu, phố phường Tuyên Quang lại bừng lên lộng lẫy với đủ sắc màu và kiểu dáng độc đáo của những chiếc đèn khổng lồ.</a:t>
            </a:r>
          </a:p>
        </p:txBody>
      </p:sp>
    </p:spTree>
    <p:extLst>
      <p:ext uri="{BB962C8B-B14F-4D97-AF65-F5344CB8AC3E}">
        <p14:creationId xmlns:p14="http://schemas.microsoft.com/office/powerpoint/2010/main" val="6536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ngày rằm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B5E28AC-7320-4679-9333-17975B8B63F0}"/>
              </a:ext>
            </a:extLst>
          </p:cNvPr>
          <p:cNvGrpSpPr/>
          <p:nvPr/>
        </p:nvGrpSpPr>
        <p:grpSpPr>
          <a:xfrm>
            <a:off x="1829414" y="5679302"/>
            <a:ext cx="8685572" cy="769441"/>
            <a:chOff x="4149463" y="8204395"/>
            <a:chExt cx="7199314" cy="521347"/>
          </a:xfrm>
        </p:grpSpPr>
        <p:sp>
          <p:nvSpPr>
            <p:cNvPr id="14" name="TextBox 13">
              <a:extLst>
                <a:ext uri="{FF2B5EF4-FFF2-40B4-BE49-F238E27FC236}">
                  <a16:creationId xmlns:a16="http://schemas.microsoft.com/office/drawing/2014/main" id="{4C0B3B9C-47F7-4560-96D6-64BEE20CE7CE}"/>
                </a:ext>
              </a:extLst>
            </p:cNvPr>
            <p:cNvSpPr txBox="1"/>
            <p:nvPr/>
          </p:nvSpPr>
          <p:spPr>
            <a:xfrm>
              <a:off x="4149463" y="8204395"/>
              <a:ext cx="7193902" cy="521347"/>
            </a:xfrm>
            <a:prstGeom prst="rect">
              <a:avLst/>
            </a:prstGeom>
            <a:noFill/>
          </p:spPr>
          <p:txBody>
            <a:bodyPr wrap="square" rtlCol="0">
              <a:prstTxWarp prst="textDoubleWave1">
                <a:avLst/>
              </a:prstTxWarp>
              <a:spAutoFit/>
            </a:bodyPr>
            <a:lstStyle/>
            <a:p>
              <a:pPr algn="ctr"/>
              <a:r>
                <a:rPr lang="en-US" sz="4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THẢO LUẬN NHÓM ĐÔI</a:t>
              </a:r>
            </a:p>
          </p:txBody>
        </p:sp>
        <p:sp>
          <p:nvSpPr>
            <p:cNvPr id="15" name="TextBox 14">
              <a:extLst>
                <a:ext uri="{FF2B5EF4-FFF2-40B4-BE49-F238E27FC236}">
                  <a16:creationId xmlns:a16="http://schemas.microsoft.com/office/drawing/2014/main" id="{203B43CE-9D64-4297-9626-DECE4F6D3C04}"/>
                </a:ext>
              </a:extLst>
            </p:cNvPr>
            <p:cNvSpPr txBox="1"/>
            <p:nvPr/>
          </p:nvSpPr>
          <p:spPr>
            <a:xfrm>
              <a:off x="4154875" y="8204395"/>
              <a:ext cx="7193902" cy="521347"/>
            </a:xfrm>
            <a:prstGeom prst="rect">
              <a:avLst/>
            </a:prstGeom>
            <a:noFill/>
          </p:spPr>
          <p:txBody>
            <a:bodyPr wrap="square" rtlCol="0">
              <a:prstTxWarp prst="textDoubleWave1">
                <a:avLst/>
              </a:prstTxWarp>
              <a:spAutoFit/>
            </a:bodyPr>
            <a:lstStyle/>
            <a:p>
              <a:pPr algn="ct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Ả</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Ó</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44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19" name="Oval 18"/>
          <p:cNvSpPr/>
          <p:nvPr/>
        </p:nvSpPr>
        <p:spPr>
          <a:xfrm>
            <a:off x="410198" y="5785135"/>
            <a:ext cx="640935" cy="3336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13191" y="411104"/>
            <a:ext cx="11324545" cy="963323"/>
            <a:chOff x="527538" y="2104284"/>
            <a:chExt cx="11324545" cy="963323"/>
          </a:xfrm>
        </p:grpSpPr>
        <p:sp>
          <p:nvSpPr>
            <p:cNvPr id="21" name="Rectangle: Rounded Corners 18">
              <a:extLst>
                <a:ext uri="{FF2B5EF4-FFF2-40B4-BE49-F238E27FC236}">
                  <a16:creationId xmlns:a16="http://schemas.microsoft.com/office/drawing/2014/main" id="{C5E3E5F0-BE19-00D3-81FE-C775F535E6D4}"/>
                </a:ext>
              </a:extLst>
            </p:cNvPr>
            <p:cNvSpPr/>
            <p:nvPr/>
          </p:nvSpPr>
          <p:spPr>
            <a:xfrm>
              <a:off x="527538" y="2104284"/>
              <a:ext cx="11324545" cy="917590"/>
            </a:xfrm>
            <a:custGeom>
              <a:avLst/>
              <a:gdLst>
                <a:gd name="connsiteX0" fmla="*/ 0 w 11324545"/>
                <a:gd name="connsiteY0" fmla="*/ 85923 h 917590"/>
                <a:gd name="connsiteX1" fmla="*/ 85923 w 11324545"/>
                <a:gd name="connsiteY1" fmla="*/ 0 h 917590"/>
                <a:gd name="connsiteX2" fmla="*/ 11238622 w 11324545"/>
                <a:gd name="connsiteY2" fmla="*/ 0 h 917590"/>
                <a:gd name="connsiteX3" fmla="*/ 11324545 w 11324545"/>
                <a:gd name="connsiteY3" fmla="*/ 85923 h 917590"/>
                <a:gd name="connsiteX4" fmla="*/ 11324545 w 11324545"/>
                <a:gd name="connsiteY4" fmla="*/ 831667 h 917590"/>
                <a:gd name="connsiteX5" fmla="*/ 11238622 w 11324545"/>
                <a:gd name="connsiteY5" fmla="*/ 917590 h 917590"/>
                <a:gd name="connsiteX6" fmla="*/ 85923 w 11324545"/>
                <a:gd name="connsiteY6" fmla="*/ 917590 h 917590"/>
                <a:gd name="connsiteX7" fmla="*/ 0 w 11324545"/>
                <a:gd name="connsiteY7" fmla="*/ 831667 h 917590"/>
                <a:gd name="connsiteX8" fmla="*/ 0 w 11324545"/>
                <a:gd name="connsiteY8" fmla="*/ 85923 h 9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5" h="917590" fill="none" extrusionOk="0">
                  <a:moveTo>
                    <a:pt x="0" y="85923"/>
                  </a:moveTo>
                  <a:cubicBezTo>
                    <a:pt x="-1852" y="38169"/>
                    <a:pt x="41819" y="2739"/>
                    <a:pt x="85923" y="0"/>
                  </a:cubicBezTo>
                  <a:cubicBezTo>
                    <a:pt x="4610269" y="130954"/>
                    <a:pt x="8250729" y="43574"/>
                    <a:pt x="11238622" y="0"/>
                  </a:cubicBezTo>
                  <a:cubicBezTo>
                    <a:pt x="11290045" y="6113"/>
                    <a:pt x="11329330" y="44331"/>
                    <a:pt x="11324545" y="85923"/>
                  </a:cubicBezTo>
                  <a:cubicBezTo>
                    <a:pt x="11387573" y="356779"/>
                    <a:pt x="11363841" y="557919"/>
                    <a:pt x="11324545" y="831667"/>
                  </a:cubicBezTo>
                  <a:cubicBezTo>
                    <a:pt x="11318223" y="880159"/>
                    <a:pt x="11280056" y="913436"/>
                    <a:pt x="11238622" y="917590"/>
                  </a:cubicBezTo>
                  <a:cubicBezTo>
                    <a:pt x="7820090" y="1072787"/>
                    <a:pt x="3356070" y="1080610"/>
                    <a:pt x="85923" y="917590"/>
                  </a:cubicBezTo>
                  <a:cubicBezTo>
                    <a:pt x="39139" y="908525"/>
                    <a:pt x="-2602" y="880640"/>
                    <a:pt x="0" y="831667"/>
                  </a:cubicBezTo>
                  <a:cubicBezTo>
                    <a:pt x="39944" y="631867"/>
                    <a:pt x="6195" y="325374"/>
                    <a:pt x="0" y="85923"/>
                  </a:cubicBezTo>
                  <a:close/>
                </a:path>
                <a:path w="11324545" h="917590" stroke="0" extrusionOk="0">
                  <a:moveTo>
                    <a:pt x="0" y="85923"/>
                  </a:moveTo>
                  <a:cubicBezTo>
                    <a:pt x="-4593" y="35636"/>
                    <a:pt x="30249" y="3085"/>
                    <a:pt x="85923" y="0"/>
                  </a:cubicBezTo>
                  <a:cubicBezTo>
                    <a:pt x="4809582" y="132882"/>
                    <a:pt x="7931025" y="-84951"/>
                    <a:pt x="11238622" y="0"/>
                  </a:cubicBezTo>
                  <a:cubicBezTo>
                    <a:pt x="11281133" y="4828"/>
                    <a:pt x="11324168" y="40553"/>
                    <a:pt x="11324545" y="85923"/>
                  </a:cubicBezTo>
                  <a:cubicBezTo>
                    <a:pt x="11306329" y="430635"/>
                    <a:pt x="11265805" y="598147"/>
                    <a:pt x="11324545" y="831667"/>
                  </a:cubicBezTo>
                  <a:cubicBezTo>
                    <a:pt x="11326931" y="879404"/>
                    <a:pt x="11286580" y="916552"/>
                    <a:pt x="11238622" y="917590"/>
                  </a:cubicBezTo>
                  <a:cubicBezTo>
                    <a:pt x="7853478" y="1005229"/>
                    <a:pt x="2786885" y="844911"/>
                    <a:pt x="85923" y="917590"/>
                  </a:cubicBezTo>
                  <a:cubicBezTo>
                    <a:pt x="37961" y="912745"/>
                    <a:pt x="-609" y="879968"/>
                    <a:pt x="0" y="831667"/>
                  </a:cubicBezTo>
                  <a:cubicBezTo>
                    <a:pt x="63000" y="743016"/>
                    <a:pt x="30750" y="393631"/>
                    <a:pt x="0" y="85923"/>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14553" y="2113500"/>
              <a:ext cx="10181168" cy="954107"/>
            </a:xfrm>
            <a:prstGeom prst="rect">
              <a:avLst/>
            </a:prstGeom>
            <a:noFill/>
          </p:spPr>
          <p:txBody>
            <a:bodyPr wrap="square" rtlCol="0">
              <a:spAutoFit/>
            </a:bodyPr>
            <a:lstStyle/>
            <a:p>
              <a:pPr algn="just"/>
              <a:r>
                <a:rPr lang="en-US" sz="2800" b="1" dirty="0"/>
                <a:t>2. </a:t>
              </a:r>
              <a:r>
                <a:rPr lang="en-US" sz="2800" b="1" dirty="0" err="1"/>
                <a:t>Từ</a:t>
              </a:r>
              <a:r>
                <a:rPr lang="en-US" sz="2800" b="1" dirty="0"/>
                <a:t> </a:t>
              </a:r>
              <a:r>
                <a:rPr lang="en-US" sz="2800" b="1" dirty="0" err="1"/>
                <a:t>ngữ</a:t>
              </a:r>
              <a:r>
                <a:rPr lang="en-US" sz="2800" b="1" dirty="0"/>
                <a:t> </a:t>
              </a:r>
              <a:r>
                <a:rPr lang="en-US" sz="2800" b="1" dirty="0" err="1"/>
                <a:t>nào</a:t>
              </a:r>
              <a:r>
                <a:rPr lang="en-US" sz="2800" b="1" dirty="0"/>
                <a:t> </a:t>
              </a:r>
              <a:r>
                <a:rPr lang="en-US" sz="2800" b="1" dirty="0" err="1"/>
                <a:t>thể</a:t>
              </a:r>
              <a:r>
                <a:rPr lang="en-US" sz="2800" b="1" dirty="0"/>
                <a:t> </a:t>
              </a:r>
              <a:r>
                <a:rPr lang="en-US" sz="2800" b="1" dirty="0" err="1"/>
                <a:t>hiện</a:t>
              </a:r>
              <a:r>
                <a:rPr lang="en-US" sz="2800" b="1" dirty="0"/>
                <a:t> </a:t>
              </a:r>
              <a:r>
                <a:rPr lang="en-US" sz="2800" b="1" dirty="0" err="1"/>
                <a:t>cảm</a:t>
              </a:r>
              <a:r>
                <a:rPr lang="en-US" sz="2800" b="1" dirty="0"/>
                <a:t> </a:t>
              </a:r>
              <a:r>
                <a:rPr lang="en-US" sz="2800" b="1" dirty="0" err="1"/>
                <a:t>xúc</a:t>
              </a:r>
              <a:r>
                <a:rPr lang="en-US" sz="2800" b="1" dirty="0"/>
                <a:t> </a:t>
              </a:r>
              <a:r>
                <a:rPr lang="en-US" sz="2800" b="1" dirty="0" err="1"/>
                <a:t>của</a:t>
              </a:r>
              <a:r>
                <a:rPr lang="en-US" sz="2800" b="1" dirty="0"/>
                <a:t> </a:t>
              </a:r>
              <a:r>
                <a:rPr lang="en-US" sz="2800" b="1" dirty="0" err="1"/>
                <a:t>người</a:t>
              </a:r>
              <a:r>
                <a:rPr lang="en-US" sz="2800" b="1" dirty="0"/>
                <a:t> </a:t>
              </a:r>
              <a:r>
                <a:rPr lang="en-US" sz="2800" b="1" dirty="0" err="1"/>
                <a:t>lớn</a:t>
              </a:r>
              <a:r>
                <a:rPr lang="en-US" sz="2800" b="1" dirty="0"/>
                <a:t>, </a:t>
              </a:r>
              <a:r>
                <a:rPr lang="en-US" sz="2800" b="1" dirty="0" err="1"/>
                <a:t>trẻ</a:t>
              </a:r>
              <a:r>
                <a:rPr lang="en-US" sz="2800" b="1" dirty="0"/>
                <a:t> </a:t>
              </a:r>
              <a:r>
                <a:rPr lang="en-US" sz="2800" b="1" dirty="0" err="1"/>
                <a:t>em</a:t>
              </a:r>
              <a:r>
                <a:rPr lang="en-US" sz="2800" b="1" dirty="0"/>
                <a:t> </a:t>
              </a:r>
              <a:r>
                <a:rPr lang="en-US" sz="2800" b="1" dirty="0" err="1"/>
                <a:t>với</a:t>
              </a:r>
              <a:r>
                <a:rPr lang="en-US" sz="2800" b="1" dirty="0"/>
                <a:t> </a:t>
              </a:r>
              <a:r>
                <a:rPr lang="en-US" sz="2800" b="1" dirty="0" err="1"/>
                <a:t>những</a:t>
              </a:r>
              <a:r>
                <a:rPr lang="en-US" sz="2800" b="1" dirty="0"/>
                <a:t> </a:t>
              </a:r>
              <a:r>
                <a:rPr lang="en-US" sz="2800" b="1" dirty="0" err="1"/>
                <a:t>chiếc</a:t>
              </a:r>
              <a:r>
                <a:rPr lang="en-US" sz="2800" b="1" dirty="0"/>
                <a:t> </a:t>
              </a:r>
              <a:r>
                <a:rPr lang="en-US" sz="2800" b="1" dirty="0" err="1"/>
                <a:t>đèn</a:t>
              </a:r>
              <a:r>
                <a:rPr lang="en-US" sz="2800" b="1" dirty="0"/>
                <a:t> </a:t>
              </a:r>
              <a:r>
                <a:rPr lang="en-US" sz="2800" b="1" dirty="0" err="1"/>
                <a:t>Trung</a:t>
              </a:r>
              <a:r>
                <a:rPr lang="en-US" sz="2800" b="1" dirty="0"/>
                <a:t> </a:t>
              </a:r>
              <a:r>
                <a:rPr lang="en-US" sz="2800" b="1" dirty="0" err="1"/>
                <a:t>thu</a:t>
              </a:r>
              <a:r>
                <a:rPr lang="en-US" sz="2800" b="1" dirty="0"/>
                <a:t>?</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62" y="2233480"/>
              <a:ext cx="659198" cy="659198"/>
            </a:xfrm>
            <a:prstGeom prst="rect">
              <a:avLst/>
            </a:prstGeom>
          </p:spPr>
        </p:pic>
      </p:grpSp>
      <p:sp>
        <p:nvSpPr>
          <p:cNvPr id="27" name="Rectangle: Rounded Corners 18">
            <a:extLst>
              <a:ext uri="{FF2B5EF4-FFF2-40B4-BE49-F238E27FC236}">
                <a16:creationId xmlns:a16="http://schemas.microsoft.com/office/drawing/2014/main" id="{C5E3E5F0-BE19-00D3-81FE-C775F535E6D4}"/>
              </a:ext>
            </a:extLst>
          </p:cNvPr>
          <p:cNvSpPr/>
          <p:nvPr/>
        </p:nvSpPr>
        <p:spPr>
          <a:xfrm>
            <a:off x="590616" y="1606760"/>
            <a:ext cx="11247120" cy="3726086"/>
          </a:xfrm>
          <a:custGeom>
            <a:avLst/>
            <a:gdLst>
              <a:gd name="connsiteX0" fmla="*/ 0 w 11247120"/>
              <a:gd name="connsiteY0" fmla="*/ 348911 h 3726086"/>
              <a:gd name="connsiteX1" fmla="*/ 348911 w 11247120"/>
              <a:gd name="connsiteY1" fmla="*/ 0 h 3726086"/>
              <a:gd name="connsiteX2" fmla="*/ 10898209 w 11247120"/>
              <a:gd name="connsiteY2" fmla="*/ 0 h 3726086"/>
              <a:gd name="connsiteX3" fmla="*/ 11247120 w 11247120"/>
              <a:gd name="connsiteY3" fmla="*/ 348911 h 3726086"/>
              <a:gd name="connsiteX4" fmla="*/ 11247120 w 11247120"/>
              <a:gd name="connsiteY4" fmla="*/ 3377175 h 3726086"/>
              <a:gd name="connsiteX5" fmla="*/ 10898209 w 11247120"/>
              <a:gd name="connsiteY5" fmla="*/ 3726086 h 3726086"/>
              <a:gd name="connsiteX6" fmla="*/ 348911 w 11247120"/>
              <a:gd name="connsiteY6" fmla="*/ 3726086 h 3726086"/>
              <a:gd name="connsiteX7" fmla="*/ 0 w 11247120"/>
              <a:gd name="connsiteY7" fmla="*/ 3377175 h 3726086"/>
              <a:gd name="connsiteX8" fmla="*/ 0 w 11247120"/>
              <a:gd name="connsiteY8" fmla="*/ 348911 h 372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120" h="3726086" fill="none" extrusionOk="0">
                <a:moveTo>
                  <a:pt x="0" y="348911"/>
                </a:moveTo>
                <a:cubicBezTo>
                  <a:pt x="-20734" y="152859"/>
                  <a:pt x="158941" y="2231"/>
                  <a:pt x="348911" y="0"/>
                </a:cubicBezTo>
                <a:cubicBezTo>
                  <a:pt x="3313550" y="130954"/>
                  <a:pt x="6970357" y="43574"/>
                  <a:pt x="10898209" y="0"/>
                </a:cubicBezTo>
                <a:cubicBezTo>
                  <a:pt x="11108818" y="27589"/>
                  <a:pt x="11253982" y="164619"/>
                  <a:pt x="11247120" y="348911"/>
                </a:cubicBezTo>
                <a:cubicBezTo>
                  <a:pt x="11096681" y="1736368"/>
                  <a:pt x="11332999" y="2183940"/>
                  <a:pt x="11247120" y="3377175"/>
                </a:cubicBezTo>
                <a:cubicBezTo>
                  <a:pt x="11213372" y="3575415"/>
                  <a:pt x="11081141" y="3719347"/>
                  <a:pt x="10898209" y="3726086"/>
                </a:cubicBezTo>
                <a:cubicBezTo>
                  <a:pt x="9757455" y="3881283"/>
                  <a:pt x="2077862" y="3889106"/>
                  <a:pt x="348911" y="3726086"/>
                </a:cubicBezTo>
                <a:cubicBezTo>
                  <a:pt x="156843" y="3717567"/>
                  <a:pt x="-21398" y="3582368"/>
                  <a:pt x="0" y="3377175"/>
                </a:cubicBezTo>
                <a:cubicBezTo>
                  <a:pt x="64656" y="2602522"/>
                  <a:pt x="-17807" y="1745691"/>
                  <a:pt x="0" y="348911"/>
                </a:cubicBezTo>
                <a:close/>
              </a:path>
              <a:path w="11247120" h="3726086" stroke="0" extrusionOk="0">
                <a:moveTo>
                  <a:pt x="0" y="348911"/>
                </a:moveTo>
                <a:cubicBezTo>
                  <a:pt x="-23072" y="141982"/>
                  <a:pt x="120781" y="13298"/>
                  <a:pt x="348911" y="0"/>
                </a:cubicBezTo>
                <a:cubicBezTo>
                  <a:pt x="1414181" y="132882"/>
                  <a:pt x="7939191" y="-84951"/>
                  <a:pt x="10898209" y="0"/>
                </a:cubicBezTo>
                <a:cubicBezTo>
                  <a:pt x="11087630" y="3200"/>
                  <a:pt x="11243295" y="177355"/>
                  <a:pt x="11247120" y="348911"/>
                </a:cubicBezTo>
                <a:cubicBezTo>
                  <a:pt x="11267307" y="936417"/>
                  <a:pt x="11399600" y="2649079"/>
                  <a:pt x="11247120" y="3377175"/>
                </a:cubicBezTo>
                <a:cubicBezTo>
                  <a:pt x="11267402" y="3572279"/>
                  <a:pt x="11100937" y="3705445"/>
                  <a:pt x="10898209" y="3726086"/>
                </a:cubicBezTo>
                <a:cubicBezTo>
                  <a:pt x="6593779" y="3813725"/>
                  <a:pt x="1842109" y="3653407"/>
                  <a:pt x="348911" y="3726086"/>
                </a:cubicBezTo>
                <a:cubicBezTo>
                  <a:pt x="152955" y="3695014"/>
                  <a:pt x="-9301" y="3582799"/>
                  <a:pt x="0" y="3377175"/>
                </a:cubicBezTo>
                <a:cubicBezTo>
                  <a:pt x="-38581" y="2233317"/>
                  <a:pt x="63341" y="1388098"/>
                  <a:pt x="0" y="348911"/>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931" y="1157353"/>
            <a:ext cx="2241029" cy="2241029"/>
          </a:xfrm>
          <a:prstGeom prst="rect">
            <a:avLst/>
          </a:prstGeom>
        </p:spPr>
      </p:pic>
      <p:sp>
        <p:nvSpPr>
          <p:cNvPr id="23" name="Rectangle 22">
            <a:extLst>
              <a:ext uri="{FF2B5EF4-FFF2-40B4-BE49-F238E27FC236}">
                <a16:creationId xmlns:a16="http://schemas.microsoft.com/office/drawing/2014/main" id="{19CBC63B-A9A1-F3BF-AF99-9E93C9B0ED6F}"/>
              </a:ext>
            </a:extLst>
          </p:cNvPr>
          <p:cNvSpPr/>
          <p:nvPr/>
        </p:nvSpPr>
        <p:spPr>
          <a:xfrm>
            <a:off x="4104519" y="1895538"/>
            <a:ext cx="1291347"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BC63B-A9A1-F3BF-AF99-9E93C9B0ED6F}"/>
              </a:ext>
            </a:extLst>
          </p:cNvPr>
          <p:cNvSpPr/>
          <p:nvPr/>
        </p:nvSpPr>
        <p:spPr>
          <a:xfrm>
            <a:off x="9217110" y="1858701"/>
            <a:ext cx="1402605"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BC63B-A9A1-F3BF-AF99-9E93C9B0ED6F}"/>
              </a:ext>
            </a:extLst>
          </p:cNvPr>
          <p:cNvSpPr/>
          <p:nvPr/>
        </p:nvSpPr>
        <p:spPr>
          <a:xfrm>
            <a:off x="3077351" y="2420098"/>
            <a:ext cx="1793413"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95002" y="1839362"/>
            <a:ext cx="10118723" cy="3416320"/>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Người lớn vui vẻ đẩy xe đèn, trẻ em hớn hở ngồi trên xe thích thú ng</a:t>
            </a:r>
            <a:r>
              <a:rPr lang="en-US" sz="3600" dirty="0">
                <a:latin typeface="Calibri" panose="020F0502020204030204" pitchFamily="34" charset="0"/>
                <a:cs typeface="Calibri" panose="020F0502020204030204" pitchFamily="34" charset="0"/>
              </a:rPr>
              <a:t>ắ</a:t>
            </a:r>
            <a:r>
              <a:rPr lang="vi-VN" sz="3600" dirty="0">
                <a:latin typeface="Calibri" panose="020F0502020204030204" pitchFamily="34" charset="0"/>
                <a:cs typeface="Calibri" panose="020F0502020204030204" pitchFamily="34" charset="0"/>
              </a:rPr>
              <a:t>m nhìn phố phường ngày hội. Đèn ông sao rực rỡ, đèn rồng, đèn phượng bay bổng; đèn rùa và thỏ, đèn hình cô Tấm và quả thị gợi nhắc những câu chuyện cổ thân thương, đèn về các anh hùng dân tộc mang theo niềm tự hào sâu sắc.</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7379" y="4976858"/>
            <a:ext cx="1755267" cy="204365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115771"/>
            <a:ext cx="1572426" cy="1799066"/>
          </a:xfrm>
          <a:prstGeom prst="rect">
            <a:avLst/>
          </a:prstGeom>
        </p:spPr>
      </p:pic>
    </p:spTree>
    <p:extLst>
      <p:ext uri="{BB962C8B-B14F-4D97-AF65-F5344CB8AC3E}">
        <p14:creationId xmlns:p14="http://schemas.microsoft.com/office/powerpoint/2010/main" val="50420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ngày rằm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B5E28AC-7320-4679-9333-17975B8B63F0}"/>
              </a:ext>
            </a:extLst>
          </p:cNvPr>
          <p:cNvGrpSpPr/>
          <p:nvPr/>
        </p:nvGrpSpPr>
        <p:grpSpPr>
          <a:xfrm>
            <a:off x="1829414" y="5679302"/>
            <a:ext cx="8685572" cy="769441"/>
            <a:chOff x="4149463" y="8204395"/>
            <a:chExt cx="7199314" cy="521347"/>
          </a:xfrm>
        </p:grpSpPr>
        <p:sp>
          <p:nvSpPr>
            <p:cNvPr id="14" name="TextBox 13">
              <a:extLst>
                <a:ext uri="{FF2B5EF4-FFF2-40B4-BE49-F238E27FC236}">
                  <a16:creationId xmlns:a16="http://schemas.microsoft.com/office/drawing/2014/main" id="{4C0B3B9C-47F7-4560-96D6-64BEE20CE7CE}"/>
                </a:ext>
              </a:extLst>
            </p:cNvPr>
            <p:cNvSpPr txBox="1"/>
            <p:nvPr/>
          </p:nvSpPr>
          <p:spPr>
            <a:xfrm>
              <a:off x="4149463" y="8204395"/>
              <a:ext cx="7193902" cy="521347"/>
            </a:xfrm>
            <a:prstGeom prst="rect">
              <a:avLst/>
            </a:prstGeom>
            <a:noFill/>
          </p:spPr>
          <p:txBody>
            <a:bodyPr wrap="square" rtlCol="0">
              <a:prstTxWarp prst="textDoubleWave1">
                <a:avLst/>
              </a:prstTxWarp>
              <a:spAutoFit/>
            </a:bodyPr>
            <a:lstStyle/>
            <a:p>
              <a:pPr algn="ctr"/>
              <a:r>
                <a:rPr lang="en-US" sz="4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THẢO LUẬN NHÓM ĐÔI</a:t>
              </a:r>
            </a:p>
          </p:txBody>
        </p:sp>
        <p:sp>
          <p:nvSpPr>
            <p:cNvPr id="15" name="TextBox 14">
              <a:extLst>
                <a:ext uri="{FF2B5EF4-FFF2-40B4-BE49-F238E27FC236}">
                  <a16:creationId xmlns:a16="http://schemas.microsoft.com/office/drawing/2014/main" id="{203B43CE-9D64-4297-9626-DECE4F6D3C04}"/>
                </a:ext>
              </a:extLst>
            </p:cNvPr>
            <p:cNvSpPr txBox="1"/>
            <p:nvPr/>
          </p:nvSpPr>
          <p:spPr>
            <a:xfrm>
              <a:off x="4154875" y="8204395"/>
              <a:ext cx="7193902" cy="521347"/>
            </a:xfrm>
            <a:prstGeom prst="rect">
              <a:avLst/>
            </a:prstGeom>
            <a:noFill/>
          </p:spPr>
          <p:txBody>
            <a:bodyPr wrap="square" rtlCol="0">
              <a:prstTxWarp prst="textDoubleWave1">
                <a:avLst/>
              </a:prstTxWarp>
              <a:spAutoFit/>
            </a:bodyPr>
            <a:lstStyle/>
            <a:p>
              <a:pPr algn="ct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Ả</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Ó</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44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19" name="Oval 18"/>
          <p:cNvSpPr/>
          <p:nvPr/>
        </p:nvSpPr>
        <p:spPr>
          <a:xfrm>
            <a:off x="410198" y="5785135"/>
            <a:ext cx="640935" cy="3336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8">
            <a:extLst>
              <a:ext uri="{FF2B5EF4-FFF2-40B4-BE49-F238E27FC236}">
                <a16:creationId xmlns:a16="http://schemas.microsoft.com/office/drawing/2014/main" id="{C5E3E5F0-BE19-00D3-81FE-C775F535E6D4}"/>
              </a:ext>
            </a:extLst>
          </p:cNvPr>
          <p:cNvSpPr/>
          <p:nvPr/>
        </p:nvSpPr>
        <p:spPr>
          <a:xfrm>
            <a:off x="590616" y="1606760"/>
            <a:ext cx="11247120" cy="3726086"/>
          </a:xfrm>
          <a:custGeom>
            <a:avLst/>
            <a:gdLst>
              <a:gd name="connsiteX0" fmla="*/ 0 w 11247120"/>
              <a:gd name="connsiteY0" fmla="*/ 348911 h 3726086"/>
              <a:gd name="connsiteX1" fmla="*/ 348911 w 11247120"/>
              <a:gd name="connsiteY1" fmla="*/ 0 h 3726086"/>
              <a:gd name="connsiteX2" fmla="*/ 10898209 w 11247120"/>
              <a:gd name="connsiteY2" fmla="*/ 0 h 3726086"/>
              <a:gd name="connsiteX3" fmla="*/ 11247120 w 11247120"/>
              <a:gd name="connsiteY3" fmla="*/ 348911 h 3726086"/>
              <a:gd name="connsiteX4" fmla="*/ 11247120 w 11247120"/>
              <a:gd name="connsiteY4" fmla="*/ 3377175 h 3726086"/>
              <a:gd name="connsiteX5" fmla="*/ 10898209 w 11247120"/>
              <a:gd name="connsiteY5" fmla="*/ 3726086 h 3726086"/>
              <a:gd name="connsiteX6" fmla="*/ 348911 w 11247120"/>
              <a:gd name="connsiteY6" fmla="*/ 3726086 h 3726086"/>
              <a:gd name="connsiteX7" fmla="*/ 0 w 11247120"/>
              <a:gd name="connsiteY7" fmla="*/ 3377175 h 3726086"/>
              <a:gd name="connsiteX8" fmla="*/ 0 w 11247120"/>
              <a:gd name="connsiteY8" fmla="*/ 348911 h 372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120" h="3726086" fill="none" extrusionOk="0">
                <a:moveTo>
                  <a:pt x="0" y="348911"/>
                </a:moveTo>
                <a:cubicBezTo>
                  <a:pt x="-20734" y="152859"/>
                  <a:pt x="158941" y="2231"/>
                  <a:pt x="348911" y="0"/>
                </a:cubicBezTo>
                <a:cubicBezTo>
                  <a:pt x="3313550" y="130954"/>
                  <a:pt x="6970357" y="43574"/>
                  <a:pt x="10898209" y="0"/>
                </a:cubicBezTo>
                <a:cubicBezTo>
                  <a:pt x="11108818" y="27589"/>
                  <a:pt x="11253982" y="164619"/>
                  <a:pt x="11247120" y="348911"/>
                </a:cubicBezTo>
                <a:cubicBezTo>
                  <a:pt x="11096681" y="1736368"/>
                  <a:pt x="11332999" y="2183940"/>
                  <a:pt x="11247120" y="3377175"/>
                </a:cubicBezTo>
                <a:cubicBezTo>
                  <a:pt x="11213372" y="3575415"/>
                  <a:pt x="11081141" y="3719347"/>
                  <a:pt x="10898209" y="3726086"/>
                </a:cubicBezTo>
                <a:cubicBezTo>
                  <a:pt x="9757455" y="3881283"/>
                  <a:pt x="2077862" y="3889106"/>
                  <a:pt x="348911" y="3726086"/>
                </a:cubicBezTo>
                <a:cubicBezTo>
                  <a:pt x="156843" y="3717567"/>
                  <a:pt x="-21398" y="3582368"/>
                  <a:pt x="0" y="3377175"/>
                </a:cubicBezTo>
                <a:cubicBezTo>
                  <a:pt x="64656" y="2602522"/>
                  <a:pt x="-17807" y="1745691"/>
                  <a:pt x="0" y="348911"/>
                </a:cubicBezTo>
                <a:close/>
              </a:path>
              <a:path w="11247120" h="3726086" stroke="0" extrusionOk="0">
                <a:moveTo>
                  <a:pt x="0" y="348911"/>
                </a:moveTo>
                <a:cubicBezTo>
                  <a:pt x="-23072" y="141982"/>
                  <a:pt x="120781" y="13298"/>
                  <a:pt x="348911" y="0"/>
                </a:cubicBezTo>
                <a:cubicBezTo>
                  <a:pt x="1414181" y="132882"/>
                  <a:pt x="7939191" y="-84951"/>
                  <a:pt x="10898209" y="0"/>
                </a:cubicBezTo>
                <a:cubicBezTo>
                  <a:pt x="11087630" y="3200"/>
                  <a:pt x="11243295" y="177355"/>
                  <a:pt x="11247120" y="348911"/>
                </a:cubicBezTo>
                <a:cubicBezTo>
                  <a:pt x="11267307" y="936417"/>
                  <a:pt x="11399600" y="2649079"/>
                  <a:pt x="11247120" y="3377175"/>
                </a:cubicBezTo>
                <a:cubicBezTo>
                  <a:pt x="11267402" y="3572279"/>
                  <a:pt x="11100937" y="3705445"/>
                  <a:pt x="10898209" y="3726086"/>
                </a:cubicBezTo>
                <a:cubicBezTo>
                  <a:pt x="6593779" y="3813725"/>
                  <a:pt x="1842109" y="3653407"/>
                  <a:pt x="348911" y="3726086"/>
                </a:cubicBezTo>
                <a:cubicBezTo>
                  <a:pt x="152955" y="3695014"/>
                  <a:pt x="-9301" y="3582799"/>
                  <a:pt x="0" y="3377175"/>
                </a:cubicBezTo>
                <a:cubicBezTo>
                  <a:pt x="-38581" y="2233317"/>
                  <a:pt x="63341" y="1388098"/>
                  <a:pt x="0" y="348911"/>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74" y="875583"/>
            <a:ext cx="2241029" cy="224102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379" y="4976858"/>
            <a:ext cx="1755267" cy="204365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115771"/>
            <a:ext cx="1572426" cy="1799066"/>
          </a:xfrm>
          <a:prstGeom prst="rect">
            <a:avLst/>
          </a:prstGeom>
        </p:spPr>
      </p:pic>
      <p:grpSp>
        <p:nvGrpSpPr>
          <p:cNvPr id="24" name="Group 23"/>
          <p:cNvGrpSpPr/>
          <p:nvPr/>
        </p:nvGrpSpPr>
        <p:grpSpPr>
          <a:xfrm>
            <a:off x="473627" y="360324"/>
            <a:ext cx="11403674" cy="715472"/>
            <a:chOff x="527538" y="3214727"/>
            <a:chExt cx="11403674" cy="715472"/>
          </a:xfrm>
        </p:grpSpPr>
        <p:sp>
          <p:nvSpPr>
            <p:cNvPr id="25" name="Rectangle: Rounded Corners 18">
              <a:extLst>
                <a:ext uri="{FF2B5EF4-FFF2-40B4-BE49-F238E27FC236}">
                  <a16:creationId xmlns:a16="http://schemas.microsoft.com/office/drawing/2014/main" id="{C5E3E5F0-BE19-00D3-81FE-C775F535E6D4}"/>
                </a:ext>
              </a:extLst>
            </p:cNvPr>
            <p:cNvSpPr/>
            <p:nvPr/>
          </p:nvSpPr>
          <p:spPr>
            <a:xfrm>
              <a:off x="527538" y="3214727"/>
              <a:ext cx="11324546" cy="715472"/>
            </a:xfrm>
            <a:custGeom>
              <a:avLst/>
              <a:gdLst>
                <a:gd name="connsiteX0" fmla="*/ 0 w 11324546"/>
                <a:gd name="connsiteY0" fmla="*/ 66997 h 715472"/>
                <a:gd name="connsiteX1" fmla="*/ 66997 w 11324546"/>
                <a:gd name="connsiteY1" fmla="*/ 0 h 715472"/>
                <a:gd name="connsiteX2" fmla="*/ 11257549 w 11324546"/>
                <a:gd name="connsiteY2" fmla="*/ 0 h 715472"/>
                <a:gd name="connsiteX3" fmla="*/ 11324546 w 11324546"/>
                <a:gd name="connsiteY3" fmla="*/ 66997 h 715472"/>
                <a:gd name="connsiteX4" fmla="*/ 11324546 w 11324546"/>
                <a:gd name="connsiteY4" fmla="*/ 648475 h 715472"/>
                <a:gd name="connsiteX5" fmla="*/ 11257549 w 11324546"/>
                <a:gd name="connsiteY5" fmla="*/ 715472 h 715472"/>
                <a:gd name="connsiteX6" fmla="*/ 66997 w 11324546"/>
                <a:gd name="connsiteY6" fmla="*/ 715472 h 715472"/>
                <a:gd name="connsiteX7" fmla="*/ 0 w 11324546"/>
                <a:gd name="connsiteY7" fmla="*/ 648475 h 715472"/>
                <a:gd name="connsiteX8" fmla="*/ 0 w 1132454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6" h="715472" fill="none" extrusionOk="0">
                  <a:moveTo>
                    <a:pt x="0" y="66997"/>
                  </a:moveTo>
                  <a:cubicBezTo>
                    <a:pt x="-4024" y="29345"/>
                    <a:pt x="31208" y="991"/>
                    <a:pt x="66997" y="0"/>
                  </a:cubicBezTo>
                  <a:cubicBezTo>
                    <a:pt x="4665261" y="130954"/>
                    <a:pt x="7245837" y="43574"/>
                    <a:pt x="11257549" y="0"/>
                  </a:cubicBezTo>
                  <a:cubicBezTo>
                    <a:pt x="11296459" y="2941"/>
                    <a:pt x="11327067" y="33084"/>
                    <a:pt x="11324546" y="66997"/>
                  </a:cubicBezTo>
                  <a:cubicBezTo>
                    <a:pt x="11290243" y="254965"/>
                    <a:pt x="11337954" y="498691"/>
                    <a:pt x="11324546" y="648475"/>
                  </a:cubicBezTo>
                  <a:cubicBezTo>
                    <a:pt x="11318115" y="686532"/>
                    <a:pt x="11290578" y="712731"/>
                    <a:pt x="11257549" y="715472"/>
                  </a:cubicBezTo>
                  <a:cubicBezTo>
                    <a:pt x="6973762" y="870669"/>
                    <a:pt x="5551545" y="878492"/>
                    <a:pt x="66997" y="715472"/>
                  </a:cubicBezTo>
                  <a:cubicBezTo>
                    <a:pt x="30441" y="709455"/>
                    <a:pt x="-1244" y="686203"/>
                    <a:pt x="0" y="648475"/>
                  </a:cubicBezTo>
                  <a:cubicBezTo>
                    <a:pt x="-30834" y="455581"/>
                    <a:pt x="-45993" y="201318"/>
                    <a:pt x="0" y="66997"/>
                  </a:cubicBezTo>
                  <a:close/>
                </a:path>
                <a:path w="11324546" h="715472" stroke="0" extrusionOk="0">
                  <a:moveTo>
                    <a:pt x="0" y="66997"/>
                  </a:moveTo>
                  <a:cubicBezTo>
                    <a:pt x="-3005" y="28143"/>
                    <a:pt x="23586" y="2406"/>
                    <a:pt x="66997" y="0"/>
                  </a:cubicBezTo>
                  <a:cubicBezTo>
                    <a:pt x="4707588" y="132882"/>
                    <a:pt x="6027229" y="-84951"/>
                    <a:pt x="11257549" y="0"/>
                  </a:cubicBezTo>
                  <a:cubicBezTo>
                    <a:pt x="11292026" y="2465"/>
                    <a:pt x="11324426" y="30658"/>
                    <a:pt x="11324546" y="66997"/>
                  </a:cubicBezTo>
                  <a:cubicBezTo>
                    <a:pt x="11363002" y="249087"/>
                    <a:pt x="11330577" y="514000"/>
                    <a:pt x="11324546" y="648475"/>
                  </a:cubicBezTo>
                  <a:cubicBezTo>
                    <a:pt x="11328401" y="685933"/>
                    <a:pt x="11297142" y="710137"/>
                    <a:pt x="11257549" y="715472"/>
                  </a:cubicBezTo>
                  <a:cubicBezTo>
                    <a:pt x="7713213" y="803111"/>
                    <a:pt x="2338223"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292951" y="3290986"/>
              <a:ext cx="10638261" cy="523220"/>
            </a:xfrm>
            <a:prstGeom prst="rect">
              <a:avLst/>
            </a:prstGeom>
            <a:noFill/>
          </p:spPr>
          <p:txBody>
            <a:bodyPr wrap="square" rtlCol="0">
              <a:spAutoFit/>
            </a:bodyPr>
            <a:lstStyle/>
            <a:p>
              <a:pPr algn="just"/>
              <a:r>
                <a:rPr lang="en-US" sz="2800" b="1" dirty="0"/>
                <a:t>3. </a:t>
              </a:r>
              <a:r>
                <a:rPr lang="en-US" sz="2800" b="1" dirty="0" err="1"/>
                <a:t>Các</a:t>
              </a:r>
              <a:r>
                <a:rPr lang="en-US" sz="2800" b="1" dirty="0"/>
                <a:t> </a:t>
              </a:r>
              <a:r>
                <a:rPr lang="en-US" sz="2800" b="1" dirty="0" err="1"/>
                <a:t>loại</a:t>
              </a:r>
              <a:r>
                <a:rPr lang="en-US" sz="2800" b="1" dirty="0"/>
                <a:t> </a:t>
              </a:r>
              <a:r>
                <a:rPr lang="en-US" sz="2800" b="1" dirty="0" err="1"/>
                <a:t>đèn</a:t>
              </a:r>
              <a:r>
                <a:rPr lang="en-US" sz="2800" b="1" dirty="0"/>
                <a:t> </a:t>
              </a:r>
              <a:r>
                <a:rPr lang="en-US" sz="2800" b="1" dirty="0" err="1"/>
                <a:t>có</a:t>
              </a:r>
              <a:r>
                <a:rPr lang="en-US" sz="2800" b="1" dirty="0"/>
                <a:t> </a:t>
              </a:r>
              <a:r>
                <a:rPr lang="en-US" sz="2800" b="1" dirty="0" err="1"/>
                <a:t>trong</a:t>
              </a:r>
              <a:r>
                <a:rPr lang="en-US" sz="2800" b="1" dirty="0"/>
                <a:t> </a:t>
              </a:r>
              <a:r>
                <a:rPr lang="en-US" sz="2800" b="1" dirty="0" err="1"/>
                <a:t>lễ</a:t>
              </a:r>
              <a:r>
                <a:rPr lang="en-US" sz="2800" b="1" dirty="0"/>
                <a:t> </a:t>
              </a:r>
              <a:r>
                <a:rPr lang="en-US" sz="2800" b="1" dirty="0" err="1"/>
                <a:t>hội</a:t>
              </a:r>
              <a:r>
                <a:rPr lang="en-US" sz="2800" b="1" dirty="0"/>
                <a:t> </a:t>
              </a:r>
              <a:r>
                <a:rPr lang="en-US" sz="2800" b="1" dirty="0" err="1"/>
                <a:t>Trung</a:t>
              </a:r>
              <a:r>
                <a:rPr lang="en-US" sz="2800" b="1" dirty="0"/>
                <a:t> </a:t>
              </a:r>
              <a:r>
                <a:rPr lang="en-US" sz="2800" b="1" dirty="0" err="1"/>
                <a:t>thu</a:t>
              </a:r>
              <a:r>
                <a:rPr lang="en-US" sz="2800" b="1" dirty="0"/>
                <a:t> ở </a:t>
              </a:r>
              <a:r>
                <a:rPr lang="en-US" sz="2800" b="1" dirty="0" err="1"/>
                <a:t>Tuyên</a:t>
              </a:r>
              <a:r>
                <a:rPr lang="en-US" sz="2800" b="1" dirty="0"/>
                <a:t> </a:t>
              </a:r>
              <a:r>
                <a:rPr lang="en-US" sz="2800" b="1" dirty="0" err="1"/>
                <a:t>Quang</a:t>
              </a:r>
              <a:r>
                <a:rPr lang="en-US" sz="2800" b="1" dirty="0"/>
                <a:t> </a:t>
              </a:r>
              <a:r>
                <a:rPr lang="en-US" sz="2800" b="1" dirty="0" err="1"/>
                <a:t>có</a:t>
              </a:r>
              <a:r>
                <a:rPr lang="en-US" sz="2800" b="1" dirty="0"/>
                <a:t> </a:t>
              </a:r>
              <a:r>
                <a:rPr lang="en-US" sz="2800" b="1" dirty="0" err="1"/>
                <a:t>gì</a:t>
              </a:r>
              <a:r>
                <a:rPr lang="en-US" sz="2800" b="1" dirty="0"/>
                <a:t> </a:t>
              </a:r>
              <a:r>
                <a:rPr lang="en-US" sz="2800" b="1" dirty="0" err="1"/>
                <a:t>đặc</a:t>
              </a:r>
              <a:r>
                <a:rPr lang="en-US" sz="2800" b="1" dirty="0"/>
                <a:t> </a:t>
              </a:r>
              <a:r>
                <a:rPr lang="en-US" sz="2800" b="1" dirty="0" err="1"/>
                <a:t>biệt</a:t>
              </a:r>
              <a:r>
                <a:rPr lang="en-US" sz="2800" b="1" dirty="0"/>
                <a:t>?</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340" y="3227393"/>
              <a:ext cx="659198" cy="659198"/>
            </a:xfrm>
            <a:prstGeom prst="rect">
              <a:avLst/>
            </a:prstGeom>
          </p:spPr>
        </p:pic>
      </p:grpSp>
      <p:sp>
        <p:nvSpPr>
          <p:cNvPr id="34" name="Rectangle 33">
            <a:extLst>
              <a:ext uri="{FF2B5EF4-FFF2-40B4-BE49-F238E27FC236}">
                <a16:creationId xmlns:a16="http://schemas.microsoft.com/office/drawing/2014/main" id="{19CBC63B-A9A1-F3BF-AF99-9E93C9B0ED6F}"/>
              </a:ext>
            </a:extLst>
          </p:cNvPr>
          <p:cNvSpPr/>
          <p:nvPr/>
        </p:nvSpPr>
        <p:spPr>
          <a:xfrm>
            <a:off x="1429621" y="3466414"/>
            <a:ext cx="10104494"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BC63B-A9A1-F3BF-AF99-9E93C9B0ED6F}"/>
              </a:ext>
            </a:extLst>
          </p:cNvPr>
          <p:cNvSpPr/>
          <p:nvPr/>
        </p:nvSpPr>
        <p:spPr>
          <a:xfrm>
            <a:off x="1429621" y="2882612"/>
            <a:ext cx="10104494"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BC63B-A9A1-F3BF-AF99-9E93C9B0ED6F}"/>
              </a:ext>
            </a:extLst>
          </p:cNvPr>
          <p:cNvSpPr/>
          <p:nvPr/>
        </p:nvSpPr>
        <p:spPr>
          <a:xfrm>
            <a:off x="1429621" y="4044843"/>
            <a:ext cx="10104494"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BC63B-A9A1-F3BF-AF99-9E93C9B0ED6F}"/>
              </a:ext>
            </a:extLst>
          </p:cNvPr>
          <p:cNvSpPr/>
          <p:nvPr/>
        </p:nvSpPr>
        <p:spPr>
          <a:xfrm>
            <a:off x="1429621" y="4586689"/>
            <a:ext cx="8592565"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98808" y="1722562"/>
            <a:ext cx="10118723" cy="3416320"/>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Người lớn vui vẻ đẩy xe đèn, trẻ em hớn hở ngồi trên xe thích thú ng</a:t>
            </a:r>
            <a:r>
              <a:rPr lang="en-US" sz="3600" dirty="0">
                <a:latin typeface="Calibri" panose="020F0502020204030204" pitchFamily="34" charset="0"/>
                <a:cs typeface="Calibri" panose="020F0502020204030204" pitchFamily="34" charset="0"/>
              </a:rPr>
              <a:t>ắ</a:t>
            </a:r>
            <a:r>
              <a:rPr lang="vi-VN" sz="3600" dirty="0">
                <a:latin typeface="Calibri" panose="020F0502020204030204" pitchFamily="34" charset="0"/>
                <a:cs typeface="Calibri" panose="020F0502020204030204" pitchFamily="34" charset="0"/>
              </a:rPr>
              <a:t>m nhìn phố phường ngày hội. Đèn ông sao rực rỡ, đèn rồng, đèn phượng bay bổng; đèn rùa và thỏ, đèn hình cô Tấm và quả thị gợi nhắc những câu chuyện cổ thân thương, đèn về các anh hùng dân tộc mang theo niềm tự hào sâu sắc.</a:t>
            </a:r>
          </a:p>
        </p:txBody>
      </p:sp>
    </p:spTree>
    <p:extLst>
      <p:ext uri="{BB962C8B-B14F-4D97-AF65-F5344CB8AC3E}">
        <p14:creationId xmlns:p14="http://schemas.microsoft.com/office/powerpoint/2010/main" val="24109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 đổi logo nhân dịp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22"/>
            <a:ext cx="12191999" cy="68739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D7F39F69-56D4-5D6F-1D28-42306BD5E377}"/>
              </a:ext>
            </a:extLst>
          </p:cNvPr>
          <p:cNvSpPr/>
          <p:nvPr/>
        </p:nvSpPr>
        <p:spPr>
          <a:xfrm>
            <a:off x="375919" y="1808480"/>
            <a:ext cx="11440160" cy="4436170"/>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solidFill>
            <a:schemeClr val="bg1">
              <a:alpha val="80000"/>
            </a:schemeClr>
          </a:solidFill>
          <a:ln w="38100" cmpd="tri">
            <a:solidFill>
              <a:srgbClr val="002060"/>
            </a:solidFill>
            <a:prstDash val="lgDashDot"/>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3CD6912-0701-2131-8266-E322764BD9D5}"/>
              </a:ext>
            </a:extLst>
          </p:cNvPr>
          <p:cNvGrpSpPr/>
          <p:nvPr/>
        </p:nvGrpSpPr>
        <p:grpSpPr>
          <a:xfrm>
            <a:off x="3517173" y="461773"/>
            <a:ext cx="4974772" cy="1015664"/>
            <a:chOff x="3608614" y="-1"/>
            <a:chExt cx="4974772" cy="1015664"/>
          </a:xfrm>
        </p:grpSpPr>
        <p:sp>
          <p:nvSpPr>
            <p:cNvPr id="5" name="TextBox 4">
              <a:extLst>
                <a:ext uri="{FF2B5EF4-FFF2-40B4-BE49-F238E27FC236}">
                  <a16:creationId xmlns:a16="http://schemas.microsoft.com/office/drawing/2014/main" id="{2AAE3973-3077-C468-69F6-F8FF555EC390}"/>
                </a:ext>
              </a:extLst>
            </p:cNvPr>
            <p:cNvSpPr txBox="1"/>
            <p:nvPr/>
          </p:nvSpPr>
          <p:spPr>
            <a:xfrm>
              <a:off x="3608614" y="0"/>
              <a:ext cx="4974772" cy="1015663"/>
            </a:xfrm>
            <a:prstGeom prst="rect">
              <a:avLst/>
            </a:prstGeom>
            <a:noFill/>
          </p:spPr>
          <p:txBody>
            <a:bodyPr wrap="square" rtlCol="0">
              <a:spAutoFit/>
            </a:bodyPr>
            <a:lstStyle/>
            <a:p>
              <a:pPr algn="ctr"/>
              <a:r>
                <a:rPr lang="en-US" sz="6000" dirty="0">
                  <a:ln w="254000">
                    <a:solidFill>
                      <a:schemeClr val="bg1"/>
                    </a:solidFill>
                  </a:ln>
                  <a:solidFill>
                    <a:srgbClr val="FFFF00"/>
                  </a:solidFill>
                  <a:latin typeface="UVN Banh Mi" pitchFamily="2" charset="0"/>
                </a:rPr>
                <a:t>MỤC TIÊU</a:t>
              </a:r>
            </a:p>
          </p:txBody>
        </p:sp>
        <p:sp>
          <p:nvSpPr>
            <p:cNvPr id="6" name="TextBox 5">
              <a:extLst>
                <a:ext uri="{FF2B5EF4-FFF2-40B4-BE49-F238E27FC236}">
                  <a16:creationId xmlns:a16="http://schemas.microsoft.com/office/drawing/2014/main" id="{BC372CDA-B0D8-9969-F7CD-82725017B69F}"/>
                </a:ext>
              </a:extLst>
            </p:cNvPr>
            <p:cNvSpPr txBox="1"/>
            <p:nvPr/>
          </p:nvSpPr>
          <p:spPr>
            <a:xfrm>
              <a:off x="3608614" y="-1"/>
              <a:ext cx="4974772" cy="1015663"/>
            </a:xfrm>
            <a:prstGeom prst="rect">
              <a:avLst/>
            </a:prstGeom>
            <a:noFill/>
          </p:spPr>
          <p:txBody>
            <a:bodyPr wrap="square" rtlCol="0">
              <a:spAutoFit/>
            </a:bodyPr>
            <a:lstStyle/>
            <a:p>
              <a:pPr algn="ctr"/>
              <a:r>
                <a:rPr lang="en-US" sz="6000" b="1" dirty="0">
                  <a:ln w="38100">
                    <a:solidFill>
                      <a:srgbClr val="0066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MỤC TIÊU</a:t>
              </a:r>
            </a:p>
          </p:txBody>
        </p:sp>
      </p:grpSp>
      <p:sp>
        <p:nvSpPr>
          <p:cNvPr id="7" name="5-Point Star 6"/>
          <p:cNvSpPr/>
          <p:nvPr/>
        </p:nvSpPr>
        <p:spPr>
          <a:xfrm>
            <a:off x="1351280" y="2056140"/>
            <a:ext cx="772160" cy="741680"/>
          </a:xfrm>
          <a:prstGeom prst="star5">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23440" y="2179905"/>
            <a:ext cx="9103360" cy="1384995"/>
          </a:xfrm>
          <a:prstGeom prst="rect">
            <a:avLst/>
          </a:prstGeom>
          <a:noFill/>
        </p:spPr>
        <p:txBody>
          <a:bodyPr wrap="square" rtlCol="0">
            <a:spAutoFit/>
          </a:bodyPr>
          <a:lstStyle/>
          <a:p>
            <a:pPr algn="just"/>
            <a:r>
              <a:rPr lang="en-US" sz="2800" dirty="0" err="1"/>
              <a:t>Giải</a:t>
            </a:r>
            <a:r>
              <a:rPr lang="en-US" sz="2800" dirty="0"/>
              <a:t> </a:t>
            </a:r>
            <a:r>
              <a:rPr lang="en-US" sz="2800" dirty="0" err="1"/>
              <a:t>được</a:t>
            </a:r>
            <a:r>
              <a:rPr lang="en-US" sz="2800" dirty="0"/>
              <a:t> </a:t>
            </a:r>
            <a:r>
              <a:rPr lang="en-US" sz="2800" dirty="0" err="1"/>
              <a:t>câu</a:t>
            </a:r>
            <a:r>
              <a:rPr lang="en-US" sz="2800" dirty="0"/>
              <a:t> </a:t>
            </a:r>
            <a:r>
              <a:rPr lang="en-US" sz="2800" dirty="0" err="1"/>
              <a:t>đố</a:t>
            </a:r>
            <a:r>
              <a:rPr lang="en-US" sz="2800" dirty="0"/>
              <a:t>, </a:t>
            </a:r>
            <a:r>
              <a:rPr lang="en-US" sz="2800" dirty="0" err="1"/>
              <a:t>nêu</a:t>
            </a:r>
            <a:r>
              <a:rPr lang="en-US" sz="2800" dirty="0"/>
              <a:t> </a:t>
            </a:r>
            <a:r>
              <a:rPr lang="en-US" sz="2800" dirty="0" err="1"/>
              <a:t>được</a:t>
            </a:r>
            <a:r>
              <a:rPr lang="en-US" sz="2800" dirty="0"/>
              <a:t> </a:t>
            </a:r>
            <a:r>
              <a:rPr lang="en-US" sz="2800" dirty="0" err="1"/>
              <a:t>tên</a:t>
            </a:r>
            <a:r>
              <a:rPr lang="en-US" sz="2800" dirty="0"/>
              <a:t> </a:t>
            </a:r>
            <a:r>
              <a:rPr lang="en-US" sz="2800" dirty="0" err="1"/>
              <a:t>một</a:t>
            </a:r>
            <a:r>
              <a:rPr lang="en-US" sz="2800" dirty="0"/>
              <a:t> </a:t>
            </a:r>
            <a:r>
              <a:rPr lang="en-US" sz="2800" dirty="0" err="1"/>
              <a:t>số</a:t>
            </a:r>
            <a:r>
              <a:rPr lang="en-US" sz="2800" dirty="0"/>
              <a:t> </a:t>
            </a:r>
            <a:r>
              <a:rPr lang="en-US" sz="2800" dirty="0" err="1"/>
              <a:t>loại</a:t>
            </a:r>
            <a:r>
              <a:rPr lang="en-US" sz="2800" dirty="0"/>
              <a:t> </a:t>
            </a:r>
            <a:r>
              <a:rPr lang="en-US" sz="2800" dirty="0" err="1"/>
              <a:t>đèn</a:t>
            </a:r>
            <a:r>
              <a:rPr lang="en-US" sz="2800" dirty="0"/>
              <a:t> </a:t>
            </a:r>
            <a:r>
              <a:rPr lang="en-US" sz="2800" dirty="0" err="1"/>
              <a:t>Trung</a:t>
            </a:r>
            <a:r>
              <a:rPr lang="en-US" sz="2800" dirty="0"/>
              <a:t> </a:t>
            </a:r>
            <a:r>
              <a:rPr lang="en-US" sz="2800" dirty="0" err="1"/>
              <a:t>thu</a:t>
            </a:r>
            <a:r>
              <a:rPr lang="en-US" sz="2800" dirty="0"/>
              <a:t>; </a:t>
            </a:r>
            <a:r>
              <a:rPr lang="en-US" sz="2800" dirty="0" err="1"/>
              <a:t>nêu</a:t>
            </a:r>
            <a:r>
              <a:rPr lang="en-US" sz="2800" dirty="0"/>
              <a:t> </a:t>
            </a:r>
            <a:r>
              <a:rPr lang="en-US" sz="2800" dirty="0" err="1"/>
              <a:t>được</a:t>
            </a:r>
            <a:r>
              <a:rPr lang="en-US" sz="2800" dirty="0"/>
              <a:t> </a:t>
            </a:r>
            <a:r>
              <a:rPr lang="en-US" sz="2800" dirty="0" err="1"/>
              <a:t>phỏng</a:t>
            </a:r>
            <a:r>
              <a:rPr lang="en-US" sz="2800" dirty="0"/>
              <a:t> </a:t>
            </a:r>
            <a:r>
              <a:rPr lang="en-US" sz="2800" dirty="0" err="1"/>
              <a:t>đoán</a:t>
            </a:r>
            <a:r>
              <a:rPr lang="en-US" sz="2800" dirty="0"/>
              <a:t> </a:t>
            </a:r>
            <a:r>
              <a:rPr lang="en-US" sz="2800" dirty="0" err="1"/>
              <a:t>của</a:t>
            </a:r>
            <a:r>
              <a:rPr lang="en-US" sz="2800" dirty="0"/>
              <a:t> </a:t>
            </a:r>
            <a:r>
              <a:rPr lang="en-US" sz="2800" dirty="0" err="1"/>
              <a:t>bản</a:t>
            </a:r>
            <a:r>
              <a:rPr lang="en-US" sz="2800" dirty="0"/>
              <a:t> </a:t>
            </a:r>
            <a:r>
              <a:rPr lang="en-US" sz="2800" dirty="0" err="1"/>
              <a:t>thân</a:t>
            </a:r>
            <a:r>
              <a:rPr lang="en-US" sz="2800" dirty="0"/>
              <a:t> </a:t>
            </a:r>
            <a:r>
              <a:rPr lang="en-US" sz="2800" dirty="0" err="1"/>
              <a:t>về</a:t>
            </a:r>
            <a:r>
              <a:rPr lang="en-US" sz="2800" dirty="0"/>
              <a:t> </a:t>
            </a:r>
            <a:r>
              <a:rPr lang="en-US" sz="2800" dirty="0" err="1"/>
              <a:t>nội</a:t>
            </a:r>
            <a:r>
              <a:rPr lang="en-US" sz="2800" dirty="0"/>
              <a:t> dung </a:t>
            </a:r>
            <a:r>
              <a:rPr lang="en-US" sz="2800" dirty="0" err="1"/>
              <a:t>bài</a:t>
            </a:r>
            <a:r>
              <a:rPr lang="en-US" sz="2800" dirty="0"/>
              <a:t> </a:t>
            </a:r>
            <a:r>
              <a:rPr lang="en-US" sz="2800" dirty="0" err="1"/>
              <a:t>đọc</a:t>
            </a:r>
            <a:r>
              <a:rPr lang="en-US" sz="2800" dirty="0"/>
              <a:t> qua </a:t>
            </a:r>
            <a:r>
              <a:rPr lang="en-US" sz="2800" dirty="0" err="1"/>
              <a:t>tên</a:t>
            </a:r>
            <a:r>
              <a:rPr lang="en-US" sz="2800" dirty="0"/>
              <a:t> </a:t>
            </a:r>
            <a:r>
              <a:rPr lang="en-US" sz="2800" dirty="0" err="1"/>
              <a:t>bà</a:t>
            </a:r>
            <a:r>
              <a:rPr lang="en-US" sz="2800" dirty="0"/>
              <a:t>, </a:t>
            </a:r>
            <a:r>
              <a:rPr lang="en-US" sz="2800" dirty="0" err="1"/>
              <a:t>hoạt</a:t>
            </a:r>
            <a:r>
              <a:rPr lang="en-US" sz="2800" dirty="0"/>
              <a:t> </a:t>
            </a:r>
            <a:r>
              <a:rPr lang="en-US" sz="2800" dirty="0" err="1"/>
              <a:t>động</a:t>
            </a:r>
            <a:r>
              <a:rPr lang="en-US" sz="2800" dirty="0"/>
              <a:t> </a:t>
            </a:r>
            <a:r>
              <a:rPr lang="en-US" sz="2800" dirty="0" err="1"/>
              <a:t>khởi</a:t>
            </a:r>
            <a:r>
              <a:rPr lang="en-US" sz="2800" dirty="0"/>
              <a:t> </a:t>
            </a:r>
            <a:r>
              <a:rPr lang="en-US" sz="2800" dirty="0" err="1"/>
              <a:t>động</a:t>
            </a:r>
            <a:r>
              <a:rPr lang="en-US" sz="2800" dirty="0"/>
              <a:t> </a:t>
            </a:r>
            <a:r>
              <a:rPr lang="en-US" sz="2800" dirty="0" err="1"/>
              <a:t>và</a:t>
            </a:r>
            <a:r>
              <a:rPr lang="en-US" sz="2800" dirty="0"/>
              <a:t> </a:t>
            </a:r>
            <a:r>
              <a:rPr lang="en-US" sz="2800" dirty="0" err="1"/>
              <a:t>tranh</a:t>
            </a:r>
            <a:r>
              <a:rPr lang="en-US" sz="2800" dirty="0"/>
              <a:t> minh </a:t>
            </a:r>
            <a:r>
              <a:rPr lang="en-US" sz="2800" dirty="0" err="1"/>
              <a:t>họa</a:t>
            </a:r>
            <a:r>
              <a:rPr lang="en-US" sz="2800" dirty="0"/>
              <a:t>.</a:t>
            </a:r>
          </a:p>
        </p:txBody>
      </p:sp>
      <p:sp>
        <p:nvSpPr>
          <p:cNvPr id="10" name="TextBox 9"/>
          <p:cNvSpPr txBox="1"/>
          <p:nvPr/>
        </p:nvSpPr>
        <p:spPr>
          <a:xfrm>
            <a:off x="2123440" y="3564900"/>
            <a:ext cx="9103360" cy="2246769"/>
          </a:xfrm>
          <a:prstGeom prst="rect">
            <a:avLst/>
          </a:prstGeom>
          <a:noFill/>
        </p:spPr>
        <p:txBody>
          <a:bodyPr wrap="square" rtlCol="0">
            <a:spAutoFit/>
          </a:bodyPr>
          <a:lstStyle/>
          <a:p>
            <a:pPr algn="just"/>
            <a:r>
              <a:rPr lang="en-US" sz="2800" dirty="0" err="1"/>
              <a:t>Đọc</a:t>
            </a:r>
            <a:r>
              <a:rPr lang="en-US" sz="2800" dirty="0"/>
              <a:t> </a:t>
            </a:r>
            <a:r>
              <a:rPr lang="en-US" sz="2800" dirty="0" err="1"/>
              <a:t>trôi</a:t>
            </a:r>
            <a:r>
              <a:rPr lang="en-US" sz="2800" dirty="0"/>
              <a:t> </a:t>
            </a:r>
            <a:r>
              <a:rPr lang="en-US" sz="2800" dirty="0" err="1"/>
              <a:t>chảy</a:t>
            </a:r>
            <a:r>
              <a:rPr lang="en-US" sz="2800" dirty="0"/>
              <a:t> </a:t>
            </a:r>
            <a:r>
              <a:rPr lang="en-US" sz="2800" dirty="0" err="1"/>
              <a:t>bài</a:t>
            </a:r>
            <a:r>
              <a:rPr lang="en-US" sz="2800" dirty="0"/>
              <a:t> </a:t>
            </a:r>
            <a:r>
              <a:rPr lang="en-US" sz="2800" dirty="0" err="1"/>
              <a:t>đọc</a:t>
            </a:r>
            <a:r>
              <a:rPr lang="en-US" sz="2800" dirty="0"/>
              <a:t>, </a:t>
            </a:r>
            <a:r>
              <a:rPr lang="en-US" sz="2800" dirty="0" err="1"/>
              <a:t>ngắt</a:t>
            </a:r>
            <a:r>
              <a:rPr lang="en-US" sz="2800" dirty="0"/>
              <a:t> </a:t>
            </a:r>
            <a:r>
              <a:rPr lang="en-US" sz="2800" dirty="0" err="1"/>
              <a:t>nghỉ</a:t>
            </a:r>
            <a:r>
              <a:rPr lang="en-US" sz="2800" dirty="0"/>
              <a:t> </a:t>
            </a:r>
            <a:r>
              <a:rPr lang="en-US" sz="2800" dirty="0" err="1"/>
              <a:t>đúng</a:t>
            </a:r>
            <a:r>
              <a:rPr lang="en-US" sz="2800" dirty="0"/>
              <a:t> </a:t>
            </a:r>
            <a:r>
              <a:rPr lang="en-US" sz="2800" dirty="0" err="1"/>
              <a:t>dấu</a:t>
            </a:r>
            <a:r>
              <a:rPr lang="en-US" sz="2800" dirty="0"/>
              <a:t> </a:t>
            </a:r>
            <a:r>
              <a:rPr lang="en-US" sz="2800" dirty="0" err="1"/>
              <a:t>câu</a:t>
            </a:r>
            <a:r>
              <a:rPr lang="en-US" sz="2800" dirty="0"/>
              <a:t>, </a:t>
            </a:r>
            <a:r>
              <a:rPr lang="en-US" sz="2800" dirty="0" err="1"/>
              <a:t>đúng</a:t>
            </a:r>
            <a:r>
              <a:rPr lang="en-US" sz="2800" dirty="0"/>
              <a:t> logic </a:t>
            </a:r>
            <a:r>
              <a:rPr lang="en-US" sz="2800" dirty="0" err="1"/>
              <a:t>ngữ</a:t>
            </a:r>
            <a:r>
              <a:rPr lang="en-US" sz="2800" dirty="0"/>
              <a:t> </a:t>
            </a:r>
            <a:r>
              <a:rPr lang="en-US" sz="2800" dirty="0" err="1"/>
              <a:t>nghĩa</a:t>
            </a:r>
            <a:r>
              <a:rPr lang="en-US" sz="2800" dirty="0"/>
              <a:t>; </a:t>
            </a:r>
            <a:r>
              <a:rPr lang="en-US" sz="2800" dirty="0" err="1"/>
              <a:t>trả</a:t>
            </a:r>
            <a:r>
              <a:rPr lang="en-US" sz="2800" dirty="0"/>
              <a:t> </a:t>
            </a:r>
            <a:r>
              <a:rPr lang="en-US" sz="2800" dirty="0" err="1"/>
              <a:t>lời</a:t>
            </a:r>
            <a:r>
              <a:rPr lang="en-US" sz="2800" dirty="0"/>
              <a:t> </a:t>
            </a:r>
            <a:r>
              <a:rPr lang="en-US" sz="2800" dirty="0" err="1"/>
              <a:t>được</a:t>
            </a:r>
            <a:r>
              <a:rPr lang="en-US" sz="2800" dirty="0"/>
              <a:t> </a:t>
            </a:r>
            <a:r>
              <a:rPr lang="en-US" sz="2800" dirty="0" err="1"/>
              <a:t>các</a:t>
            </a:r>
            <a:r>
              <a:rPr lang="en-US" sz="2800" dirty="0"/>
              <a:t> </a:t>
            </a:r>
            <a:r>
              <a:rPr lang="en-US" sz="2800" dirty="0" err="1"/>
              <a:t>câu</a:t>
            </a:r>
            <a:r>
              <a:rPr lang="en-US" sz="2800" dirty="0"/>
              <a:t> </a:t>
            </a:r>
            <a:r>
              <a:rPr lang="en-US" sz="2800" dirty="0" err="1"/>
              <a:t>hỏi</a:t>
            </a:r>
            <a:r>
              <a:rPr lang="en-US" sz="2800" dirty="0"/>
              <a:t> </a:t>
            </a:r>
            <a:r>
              <a:rPr lang="en-US" sz="2800" dirty="0" err="1"/>
              <a:t>tìm</a:t>
            </a:r>
            <a:r>
              <a:rPr lang="en-US" sz="2800" dirty="0"/>
              <a:t> </a:t>
            </a:r>
            <a:r>
              <a:rPr lang="en-US" sz="2800" dirty="0" err="1"/>
              <a:t>hiểu</a:t>
            </a:r>
            <a:r>
              <a:rPr lang="en-US" sz="2800" dirty="0"/>
              <a:t> </a:t>
            </a:r>
            <a:r>
              <a:rPr lang="en-US" sz="2800" dirty="0" err="1"/>
              <a:t>bài</a:t>
            </a:r>
            <a:r>
              <a:rPr lang="en-US" sz="2800" dirty="0"/>
              <a:t>; </a:t>
            </a:r>
            <a:r>
              <a:rPr lang="en-US" sz="2800" dirty="0" err="1"/>
              <a:t>hiểu</a:t>
            </a:r>
            <a:r>
              <a:rPr lang="en-US" sz="2800" dirty="0"/>
              <a:t> </a:t>
            </a:r>
            <a:r>
              <a:rPr lang="en-US" sz="2800" dirty="0" err="1"/>
              <a:t>được</a:t>
            </a:r>
            <a:r>
              <a:rPr lang="en-US" sz="2800" dirty="0"/>
              <a:t> </a:t>
            </a:r>
            <a:r>
              <a:rPr lang="en-US" sz="2800" dirty="0" err="1"/>
              <a:t>nội</a:t>
            </a:r>
            <a:r>
              <a:rPr lang="en-US" sz="2800" dirty="0"/>
              <a:t> dung </a:t>
            </a:r>
            <a:r>
              <a:rPr lang="en-US" sz="2800" dirty="0" err="1"/>
              <a:t>bài</a:t>
            </a:r>
            <a:r>
              <a:rPr lang="en-US" sz="2800" dirty="0"/>
              <a:t> </a:t>
            </a:r>
            <a:r>
              <a:rPr lang="en-US" sz="2800" dirty="0" err="1"/>
              <a:t>đọc</a:t>
            </a:r>
            <a:r>
              <a:rPr lang="en-US" sz="2800" dirty="0"/>
              <a:t>: </a:t>
            </a:r>
            <a:r>
              <a:rPr lang="en-US" sz="2800" i="1" dirty="0" err="1"/>
              <a:t>Không</a:t>
            </a:r>
            <a:r>
              <a:rPr lang="en-US" sz="2800" i="1" dirty="0"/>
              <a:t> </a:t>
            </a:r>
            <a:r>
              <a:rPr lang="en-US" sz="2800" i="1" dirty="0" err="1"/>
              <a:t>khí</a:t>
            </a:r>
            <a:r>
              <a:rPr lang="en-US" sz="2800" i="1" dirty="0"/>
              <a:t> </a:t>
            </a:r>
            <a:r>
              <a:rPr lang="en-US" sz="2800" i="1" dirty="0" err="1"/>
              <a:t>tưng</a:t>
            </a:r>
            <a:r>
              <a:rPr lang="en-US" sz="2800" i="1" dirty="0"/>
              <a:t> </a:t>
            </a:r>
            <a:r>
              <a:rPr lang="en-US" sz="2800" i="1" dirty="0" err="1"/>
              <a:t>bừng</a:t>
            </a:r>
            <a:r>
              <a:rPr lang="en-US" sz="2800" i="1" dirty="0"/>
              <a:t> </a:t>
            </a:r>
            <a:r>
              <a:rPr lang="en-US" sz="2800" i="1" dirty="0" err="1"/>
              <a:t>của</a:t>
            </a:r>
            <a:r>
              <a:rPr lang="en-US" sz="2800" i="1" dirty="0"/>
              <a:t> </a:t>
            </a:r>
            <a:r>
              <a:rPr lang="en-US" sz="2800" i="1" dirty="0" err="1"/>
              <a:t>một</a:t>
            </a:r>
            <a:r>
              <a:rPr lang="en-US" sz="2800" i="1" dirty="0"/>
              <a:t> </a:t>
            </a:r>
            <a:r>
              <a:rPr lang="en-US" sz="2800" i="1" dirty="0" err="1"/>
              <a:t>lễ</a:t>
            </a:r>
            <a:r>
              <a:rPr lang="en-US" sz="2800" i="1" dirty="0"/>
              <a:t> </a:t>
            </a:r>
            <a:r>
              <a:rPr lang="en-US" sz="2800" i="1" dirty="0" err="1"/>
              <a:t>hội</a:t>
            </a:r>
            <a:r>
              <a:rPr lang="en-US" sz="2800" i="1" dirty="0"/>
              <a:t> </a:t>
            </a:r>
            <a:r>
              <a:rPr lang="en-US" sz="2800" i="1" dirty="0" err="1"/>
              <a:t>mùa</a:t>
            </a:r>
            <a:r>
              <a:rPr lang="en-US" sz="2800" i="1" dirty="0"/>
              <a:t> </a:t>
            </a:r>
            <a:r>
              <a:rPr lang="en-US" sz="2800" i="1" dirty="0" err="1"/>
              <a:t>thu</a:t>
            </a:r>
            <a:r>
              <a:rPr lang="en-US" sz="2800" i="1" dirty="0"/>
              <a:t> ở </a:t>
            </a:r>
            <a:r>
              <a:rPr lang="en-US" sz="2800" i="1" dirty="0" err="1"/>
              <a:t>tỉnh</a:t>
            </a:r>
            <a:r>
              <a:rPr lang="en-US" sz="2800" i="1" dirty="0"/>
              <a:t> </a:t>
            </a:r>
            <a:r>
              <a:rPr lang="en-US" sz="2800" i="1" dirty="0" err="1"/>
              <a:t>Tuyên</a:t>
            </a:r>
            <a:r>
              <a:rPr lang="en-US" sz="2800" i="1" dirty="0"/>
              <a:t> </a:t>
            </a:r>
            <a:r>
              <a:rPr lang="en-US" sz="2800" i="1" dirty="0" err="1"/>
              <a:t>Quang</a:t>
            </a:r>
            <a:r>
              <a:rPr lang="en-US" sz="2800" i="1" dirty="0"/>
              <a:t> </a:t>
            </a:r>
            <a:r>
              <a:rPr lang="en-US" sz="2800" i="1" dirty="0" err="1"/>
              <a:t>với</a:t>
            </a:r>
            <a:r>
              <a:rPr lang="en-US" sz="2800" i="1" dirty="0"/>
              <a:t> </a:t>
            </a:r>
            <a:r>
              <a:rPr lang="en-US" sz="2800" i="1" dirty="0" err="1"/>
              <a:t>những</a:t>
            </a:r>
            <a:r>
              <a:rPr lang="en-US" sz="2800" i="1" dirty="0"/>
              <a:t> </a:t>
            </a:r>
            <a:r>
              <a:rPr lang="en-US" sz="2800" i="1" dirty="0" err="1"/>
              <a:t>chiếc</a:t>
            </a:r>
            <a:r>
              <a:rPr lang="en-US" sz="2800" i="1" dirty="0"/>
              <a:t> </a:t>
            </a:r>
            <a:r>
              <a:rPr lang="en-US" sz="2800" i="1" dirty="0" err="1"/>
              <a:t>đèn</a:t>
            </a:r>
            <a:r>
              <a:rPr lang="en-US" sz="2800" i="1" dirty="0"/>
              <a:t> </a:t>
            </a:r>
            <a:r>
              <a:rPr lang="en-US" sz="2800" i="1" dirty="0" err="1"/>
              <a:t>Trung</a:t>
            </a:r>
            <a:r>
              <a:rPr lang="en-US" sz="2800" i="1" dirty="0"/>
              <a:t> </a:t>
            </a:r>
            <a:r>
              <a:rPr lang="en-US" sz="2800" i="1" dirty="0" err="1"/>
              <a:t>thu</a:t>
            </a:r>
            <a:r>
              <a:rPr lang="en-US" sz="2800" i="1" dirty="0"/>
              <a:t> </a:t>
            </a:r>
            <a:r>
              <a:rPr lang="en-US" sz="2800" i="1" dirty="0" err="1"/>
              <a:t>độc</a:t>
            </a:r>
            <a:r>
              <a:rPr lang="en-US" sz="2800" i="1" dirty="0"/>
              <a:t> </a:t>
            </a:r>
            <a:r>
              <a:rPr lang="en-US" sz="2800" i="1" dirty="0" err="1"/>
              <a:t>đáo</a:t>
            </a:r>
            <a:r>
              <a:rPr lang="en-US" sz="2800" i="1" dirty="0"/>
              <a:t> </a:t>
            </a:r>
            <a:r>
              <a:rPr lang="en-US" sz="2800" i="1" dirty="0" err="1"/>
              <a:t>và</a:t>
            </a:r>
            <a:r>
              <a:rPr lang="en-US" sz="2800" i="1" dirty="0"/>
              <a:t> </a:t>
            </a:r>
            <a:r>
              <a:rPr lang="en-US" sz="2800" i="1" dirty="0" err="1"/>
              <a:t>giàu</a:t>
            </a:r>
            <a:r>
              <a:rPr lang="en-US" sz="2800" i="1" dirty="0"/>
              <a:t> ý </a:t>
            </a:r>
            <a:r>
              <a:rPr lang="en-US" sz="2800" i="1" dirty="0" err="1"/>
              <a:t>nghĩa</a:t>
            </a:r>
            <a:r>
              <a:rPr lang="en-US" sz="2800" i="1" dirty="0"/>
              <a:t>.</a:t>
            </a:r>
          </a:p>
        </p:txBody>
      </p:sp>
      <p:sp>
        <p:nvSpPr>
          <p:cNvPr id="11" name="5-Point Star 10"/>
          <p:cNvSpPr/>
          <p:nvPr/>
        </p:nvSpPr>
        <p:spPr>
          <a:xfrm>
            <a:off x="1351280" y="3421039"/>
            <a:ext cx="772160" cy="741680"/>
          </a:xfrm>
          <a:prstGeom prst="star5">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2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ngày rằm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B5E28AC-7320-4679-9333-17975B8B63F0}"/>
              </a:ext>
            </a:extLst>
          </p:cNvPr>
          <p:cNvGrpSpPr/>
          <p:nvPr/>
        </p:nvGrpSpPr>
        <p:grpSpPr>
          <a:xfrm>
            <a:off x="1829414" y="5679302"/>
            <a:ext cx="8685572" cy="769441"/>
            <a:chOff x="4149463" y="8204395"/>
            <a:chExt cx="7199314" cy="521347"/>
          </a:xfrm>
        </p:grpSpPr>
        <p:sp>
          <p:nvSpPr>
            <p:cNvPr id="14" name="TextBox 13">
              <a:extLst>
                <a:ext uri="{FF2B5EF4-FFF2-40B4-BE49-F238E27FC236}">
                  <a16:creationId xmlns:a16="http://schemas.microsoft.com/office/drawing/2014/main" id="{4C0B3B9C-47F7-4560-96D6-64BEE20CE7CE}"/>
                </a:ext>
              </a:extLst>
            </p:cNvPr>
            <p:cNvSpPr txBox="1"/>
            <p:nvPr/>
          </p:nvSpPr>
          <p:spPr>
            <a:xfrm>
              <a:off x="4149463" y="8204395"/>
              <a:ext cx="7193902" cy="521347"/>
            </a:xfrm>
            <a:prstGeom prst="rect">
              <a:avLst/>
            </a:prstGeom>
            <a:noFill/>
          </p:spPr>
          <p:txBody>
            <a:bodyPr wrap="square" rtlCol="0">
              <a:prstTxWarp prst="textDoubleWave1">
                <a:avLst/>
              </a:prstTxWarp>
              <a:spAutoFit/>
            </a:bodyPr>
            <a:lstStyle/>
            <a:p>
              <a:pPr algn="ctr"/>
              <a:r>
                <a:rPr lang="en-US" sz="4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THẢO LUẬN NHÓM ĐÔI</a:t>
              </a:r>
            </a:p>
          </p:txBody>
        </p:sp>
        <p:sp>
          <p:nvSpPr>
            <p:cNvPr id="15" name="TextBox 14">
              <a:extLst>
                <a:ext uri="{FF2B5EF4-FFF2-40B4-BE49-F238E27FC236}">
                  <a16:creationId xmlns:a16="http://schemas.microsoft.com/office/drawing/2014/main" id="{203B43CE-9D64-4297-9626-DECE4F6D3C04}"/>
                </a:ext>
              </a:extLst>
            </p:cNvPr>
            <p:cNvSpPr txBox="1"/>
            <p:nvPr/>
          </p:nvSpPr>
          <p:spPr>
            <a:xfrm>
              <a:off x="4154875" y="8204395"/>
              <a:ext cx="7193902" cy="521347"/>
            </a:xfrm>
            <a:prstGeom prst="rect">
              <a:avLst/>
            </a:prstGeom>
            <a:noFill/>
          </p:spPr>
          <p:txBody>
            <a:bodyPr wrap="square" rtlCol="0">
              <a:prstTxWarp prst="textDoubleWave1">
                <a:avLst/>
              </a:prstTxWarp>
              <a:spAutoFit/>
            </a:bodyPr>
            <a:lstStyle/>
            <a:p>
              <a:pPr algn="ct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Ả</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Ó</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44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19" name="Oval 18"/>
          <p:cNvSpPr/>
          <p:nvPr/>
        </p:nvSpPr>
        <p:spPr>
          <a:xfrm>
            <a:off x="410198" y="5785135"/>
            <a:ext cx="640935" cy="3336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8">
            <a:extLst>
              <a:ext uri="{FF2B5EF4-FFF2-40B4-BE49-F238E27FC236}">
                <a16:creationId xmlns:a16="http://schemas.microsoft.com/office/drawing/2014/main" id="{C5E3E5F0-BE19-00D3-81FE-C775F535E6D4}"/>
              </a:ext>
            </a:extLst>
          </p:cNvPr>
          <p:cNvSpPr/>
          <p:nvPr/>
        </p:nvSpPr>
        <p:spPr>
          <a:xfrm>
            <a:off x="590616" y="1606760"/>
            <a:ext cx="11247120" cy="3477719"/>
          </a:xfrm>
          <a:custGeom>
            <a:avLst/>
            <a:gdLst>
              <a:gd name="connsiteX0" fmla="*/ 0 w 11247120"/>
              <a:gd name="connsiteY0" fmla="*/ 325654 h 3477719"/>
              <a:gd name="connsiteX1" fmla="*/ 325654 w 11247120"/>
              <a:gd name="connsiteY1" fmla="*/ 0 h 3477719"/>
              <a:gd name="connsiteX2" fmla="*/ 10921466 w 11247120"/>
              <a:gd name="connsiteY2" fmla="*/ 0 h 3477719"/>
              <a:gd name="connsiteX3" fmla="*/ 11247120 w 11247120"/>
              <a:gd name="connsiteY3" fmla="*/ 325654 h 3477719"/>
              <a:gd name="connsiteX4" fmla="*/ 11247120 w 11247120"/>
              <a:gd name="connsiteY4" fmla="*/ 3152065 h 3477719"/>
              <a:gd name="connsiteX5" fmla="*/ 10921466 w 11247120"/>
              <a:gd name="connsiteY5" fmla="*/ 3477719 h 3477719"/>
              <a:gd name="connsiteX6" fmla="*/ 325654 w 11247120"/>
              <a:gd name="connsiteY6" fmla="*/ 3477719 h 3477719"/>
              <a:gd name="connsiteX7" fmla="*/ 0 w 11247120"/>
              <a:gd name="connsiteY7" fmla="*/ 3152065 h 3477719"/>
              <a:gd name="connsiteX8" fmla="*/ 0 w 11247120"/>
              <a:gd name="connsiteY8" fmla="*/ 325654 h 347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120" h="3477719" fill="none" extrusionOk="0">
                <a:moveTo>
                  <a:pt x="0" y="325654"/>
                </a:moveTo>
                <a:cubicBezTo>
                  <a:pt x="-26593" y="141499"/>
                  <a:pt x="163764" y="14691"/>
                  <a:pt x="325654" y="0"/>
                </a:cubicBezTo>
                <a:cubicBezTo>
                  <a:pt x="1802746" y="130954"/>
                  <a:pt x="8321064" y="43574"/>
                  <a:pt x="10921466" y="0"/>
                </a:cubicBezTo>
                <a:cubicBezTo>
                  <a:pt x="11111226" y="15258"/>
                  <a:pt x="11263102" y="165376"/>
                  <a:pt x="11247120" y="325654"/>
                </a:cubicBezTo>
                <a:cubicBezTo>
                  <a:pt x="11096681" y="1437123"/>
                  <a:pt x="11332999" y="2337457"/>
                  <a:pt x="11247120" y="3152065"/>
                </a:cubicBezTo>
                <a:cubicBezTo>
                  <a:pt x="11231665" y="3334457"/>
                  <a:pt x="11088974" y="3469200"/>
                  <a:pt x="10921466" y="3477719"/>
                </a:cubicBezTo>
                <a:cubicBezTo>
                  <a:pt x="9158474" y="3632916"/>
                  <a:pt x="4924518" y="3640739"/>
                  <a:pt x="325654" y="3477719"/>
                </a:cubicBezTo>
                <a:cubicBezTo>
                  <a:pt x="147487" y="3454903"/>
                  <a:pt x="-26745" y="3347536"/>
                  <a:pt x="0" y="3152065"/>
                </a:cubicBezTo>
                <a:cubicBezTo>
                  <a:pt x="64656" y="2590576"/>
                  <a:pt x="-17807" y="919355"/>
                  <a:pt x="0" y="325654"/>
                </a:cubicBezTo>
                <a:close/>
              </a:path>
              <a:path w="11247120" h="3477719" stroke="0" extrusionOk="0">
                <a:moveTo>
                  <a:pt x="0" y="325654"/>
                </a:moveTo>
                <a:cubicBezTo>
                  <a:pt x="-16418" y="135673"/>
                  <a:pt x="141625" y="1567"/>
                  <a:pt x="325654" y="0"/>
                </a:cubicBezTo>
                <a:cubicBezTo>
                  <a:pt x="2351814" y="132882"/>
                  <a:pt x="6551124" y="-84951"/>
                  <a:pt x="10921466" y="0"/>
                </a:cubicBezTo>
                <a:cubicBezTo>
                  <a:pt x="11092915" y="8208"/>
                  <a:pt x="11243496" y="165830"/>
                  <a:pt x="11247120" y="325654"/>
                </a:cubicBezTo>
                <a:cubicBezTo>
                  <a:pt x="11267307" y="1603804"/>
                  <a:pt x="11399600" y="1936132"/>
                  <a:pt x="11247120" y="3152065"/>
                </a:cubicBezTo>
                <a:cubicBezTo>
                  <a:pt x="11266076" y="3334168"/>
                  <a:pt x="11113553" y="3452543"/>
                  <a:pt x="10921466" y="3477719"/>
                </a:cubicBezTo>
                <a:cubicBezTo>
                  <a:pt x="9559571" y="3565358"/>
                  <a:pt x="2831957" y="3405040"/>
                  <a:pt x="325654" y="3477719"/>
                </a:cubicBezTo>
                <a:cubicBezTo>
                  <a:pt x="142735" y="3448492"/>
                  <a:pt x="-2617" y="3335556"/>
                  <a:pt x="0" y="3152065"/>
                </a:cubicBezTo>
                <a:cubicBezTo>
                  <a:pt x="-38581" y="2602822"/>
                  <a:pt x="63341" y="1534051"/>
                  <a:pt x="0" y="325654"/>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BC63B-A9A1-F3BF-AF99-9E93C9B0ED6F}"/>
              </a:ext>
            </a:extLst>
          </p:cNvPr>
          <p:cNvSpPr/>
          <p:nvPr/>
        </p:nvSpPr>
        <p:spPr>
          <a:xfrm>
            <a:off x="1972828" y="2027920"/>
            <a:ext cx="9597501"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7379" y="4976858"/>
            <a:ext cx="1755267" cy="204365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15771"/>
            <a:ext cx="1572426" cy="1799066"/>
          </a:xfrm>
          <a:prstGeom prst="rect">
            <a:avLst/>
          </a:prstGeom>
        </p:spPr>
      </p:pic>
      <p:grpSp>
        <p:nvGrpSpPr>
          <p:cNvPr id="34" name="Group 33"/>
          <p:cNvGrpSpPr/>
          <p:nvPr/>
        </p:nvGrpSpPr>
        <p:grpSpPr>
          <a:xfrm>
            <a:off x="456297" y="360324"/>
            <a:ext cx="11425276" cy="715472"/>
            <a:chOff x="527538" y="4088001"/>
            <a:chExt cx="11425276" cy="715472"/>
          </a:xfrm>
        </p:grpSpPr>
        <p:sp>
          <p:nvSpPr>
            <p:cNvPr id="35" name="Rectangle: Rounded Corners 18">
              <a:extLst>
                <a:ext uri="{FF2B5EF4-FFF2-40B4-BE49-F238E27FC236}">
                  <a16:creationId xmlns:a16="http://schemas.microsoft.com/office/drawing/2014/main" id="{C5E3E5F0-BE19-00D3-81FE-C775F535E6D4}"/>
                </a:ext>
              </a:extLst>
            </p:cNvPr>
            <p:cNvSpPr/>
            <p:nvPr/>
          </p:nvSpPr>
          <p:spPr>
            <a:xfrm>
              <a:off x="527538" y="4088001"/>
              <a:ext cx="11324546" cy="715472"/>
            </a:xfrm>
            <a:custGeom>
              <a:avLst/>
              <a:gdLst>
                <a:gd name="connsiteX0" fmla="*/ 0 w 11324546"/>
                <a:gd name="connsiteY0" fmla="*/ 66997 h 715472"/>
                <a:gd name="connsiteX1" fmla="*/ 66997 w 11324546"/>
                <a:gd name="connsiteY1" fmla="*/ 0 h 715472"/>
                <a:gd name="connsiteX2" fmla="*/ 11257549 w 11324546"/>
                <a:gd name="connsiteY2" fmla="*/ 0 h 715472"/>
                <a:gd name="connsiteX3" fmla="*/ 11324546 w 11324546"/>
                <a:gd name="connsiteY3" fmla="*/ 66997 h 715472"/>
                <a:gd name="connsiteX4" fmla="*/ 11324546 w 11324546"/>
                <a:gd name="connsiteY4" fmla="*/ 648475 h 715472"/>
                <a:gd name="connsiteX5" fmla="*/ 11257549 w 11324546"/>
                <a:gd name="connsiteY5" fmla="*/ 715472 h 715472"/>
                <a:gd name="connsiteX6" fmla="*/ 66997 w 11324546"/>
                <a:gd name="connsiteY6" fmla="*/ 715472 h 715472"/>
                <a:gd name="connsiteX7" fmla="*/ 0 w 11324546"/>
                <a:gd name="connsiteY7" fmla="*/ 648475 h 715472"/>
                <a:gd name="connsiteX8" fmla="*/ 0 w 1132454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4546" h="715472" fill="none" extrusionOk="0">
                  <a:moveTo>
                    <a:pt x="0" y="66997"/>
                  </a:moveTo>
                  <a:cubicBezTo>
                    <a:pt x="-4024" y="29345"/>
                    <a:pt x="31208" y="991"/>
                    <a:pt x="66997" y="0"/>
                  </a:cubicBezTo>
                  <a:cubicBezTo>
                    <a:pt x="4665261" y="130954"/>
                    <a:pt x="7245837" y="43574"/>
                    <a:pt x="11257549" y="0"/>
                  </a:cubicBezTo>
                  <a:cubicBezTo>
                    <a:pt x="11296459" y="2941"/>
                    <a:pt x="11327067" y="33084"/>
                    <a:pt x="11324546" y="66997"/>
                  </a:cubicBezTo>
                  <a:cubicBezTo>
                    <a:pt x="11290243" y="254965"/>
                    <a:pt x="11337954" y="498691"/>
                    <a:pt x="11324546" y="648475"/>
                  </a:cubicBezTo>
                  <a:cubicBezTo>
                    <a:pt x="11318115" y="686532"/>
                    <a:pt x="11290578" y="712731"/>
                    <a:pt x="11257549" y="715472"/>
                  </a:cubicBezTo>
                  <a:cubicBezTo>
                    <a:pt x="6973762" y="870669"/>
                    <a:pt x="5551545" y="878492"/>
                    <a:pt x="66997" y="715472"/>
                  </a:cubicBezTo>
                  <a:cubicBezTo>
                    <a:pt x="30441" y="709455"/>
                    <a:pt x="-1244" y="686203"/>
                    <a:pt x="0" y="648475"/>
                  </a:cubicBezTo>
                  <a:cubicBezTo>
                    <a:pt x="-30834" y="455581"/>
                    <a:pt x="-45993" y="201318"/>
                    <a:pt x="0" y="66997"/>
                  </a:cubicBezTo>
                  <a:close/>
                </a:path>
                <a:path w="11324546" h="715472" stroke="0" extrusionOk="0">
                  <a:moveTo>
                    <a:pt x="0" y="66997"/>
                  </a:moveTo>
                  <a:cubicBezTo>
                    <a:pt x="-3005" y="28143"/>
                    <a:pt x="23586" y="2406"/>
                    <a:pt x="66997" y="0"/>
                  </a:cubicBezTo>
                  <a:cubicBezTo>
                    <a:pt x="4707588" y="132882"/>
                    <a:pt x="6027229" y="-84951"/>
                    <a:pt x="11257549" y="0"/>
                  </a:cubicBezTo>
                  <a:cubicBezTo>
                    <a:pt x="11292026" y="2465"/>
                    <a:pt x="11324426" y="30658"/>
                    <a:pt x="11324546" y="66997"/>
                  </a:cubicBezTo>
                  <a:cubicBezTo>
                    <a:pt x="11363002" y="249087"/>
                    <a:pt x="11330577" y="514000"/>
                    <a:pt x="11324546" y="648475"/>
                  </a:cubicBezTo>
                  <a:cubicBezTo>
                    <a:pt x="11328401" y="685933"/>
                    <a:pt x="11297142" y="710137"/>
                    <a:pt x="11257549" y="715472"/>
                  </a:cubicBezTo>
                  <a:cubicBezTo>
                    <a:pt x="7713213" y="803111"/>
                    <a:pt x="2338223"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314553" y="4172632"/>
              <a:ext cx="10638261" cy="523220"/>
            </a:xfrm>
            <a:prstGeom prst="rect">
              <a:avLst/>
            </a:prstGeom>
            <a:noFill/>
          </p:spPr>
          <p:txBody>
            <a:bodyPr wrap="square" rtlCol="0">
              <a:spAutoFit/>
            </a:bodyPr>
            <a:lstStyle/>
            <a:p>
              <a:pPr algn="just"/>
              <a:r>
                <a:rPr lang="en-US" sz="2800" b="1" dirty="0"/>
                <a:t>4. </a:t>
              </a:r>
              <a:r>
                <a:rPr lang="en-US" sz="2800" b="1" dirty="0" err="1"/>
                <a:t>Vì</a:t>
              </a:r>
              <a:r>
                <a:rPr lang="en-US" sz="2800" b="1" dirty="0"/>
                <a:t> </a:t>
              </a:r>
              <a:r>
                <a:rPr lang="en-US" sz="2800" b="1" dirty="0" err="1"/>
                <a:t>sao</a:t>
              </a:r>
              <a:r>
                <a:rPr lang="en-US" sz="2800" b="1" dirty="0"/>
                <a:t> </a:t>
              </a:r>
              <a:r>
                <a:rPr lang="en-US" sz="2800" b="1" dirty="0" err="1"/>
                <a:t>người</a:t>
              </a:r>
              <a:r>
                <a:rPr lang="en-US" sz="2800" b="1" dirty="0"/>
                <a:t> </a:t>
              </a:r>
              <a:r>
                <a:rPr lang="en-US" sz="2800" b="1" dirty="0" err="1"/>
                <a:t>dân</a:t>
              </a:r>
              <a:r>
                <a:rPr lang="en-US" sz="2800" b="1" dirty="0"/>
                <a:t> </a:t>
              </a:r>
              <a:r>
                <a:rPr lang="en-US" sz="2800" b="1" dirty="0" err="1"/>
                <a:t>Tuyên</a:t>
              </a:r>
              <a:r>
                <a:rPr lang="en-US" sz="2800" b="1" dirty="0"/>
                <a:t> </a:t>
              </a:r>
              <a:r>
                <a:rPr lang="en-US" sz="2800" b="1" dirty="0" err="1"/>
                <a:t>Quang</a:t>
              </a:r>
              <a:r>
                <a:rPr lang="en-US" sz="2800" b="1" dirty="0"/>
                <a:t> </a:t>
              </a:r>
              <a:r>
                <a:rPr lang="en-US" sz="2800" b="1" dirty="0" err="1"/>
                <a:t>luôn</a:t>
              </a:r>
              <a:r>
                <a:rPr lang="en-US" sz="2800" b="1" dirty="0"/>
                <a:t> </a:t>
              </a:r>
              <a:r>
                <a:rPr lang="en-US" sz="2800" b="1" dirty="0" err="1"/>
                <a:t>mong</a:t>
              </a:r>
              <a:r>
                <a:rPr lang="en-US" sz="2800" b="1" dirty="0"/>
                <a:t> </a:t>
              </a:r>
              <a:r>
                <a:rPr lang="en-US" sz="2800" b="1" dirty="0" err="1"/>
                <a:t>chờ</a:t>
              </a:r>
              <a:r>
                <a:rPr lang="en-US" sz="2800" b="1" dirty="0"/>
                <a:t> </a:t>
              </a:r>
              <a:r>
                <a:rPr lang="en-US" sz="2800" b="1" dirty="0" err="1"/>
                <a:t>lễ</a:t>
              </a:r>
              <a:r>
                <a:rPr lang="en-US" sz="2800" b="1" dirty="0"/>
                <a:t> </a:t>
              </a:r>
              <a:r>
                <a:rPr lang="en-US" sz="2800" b="1" dirty="0" err="1"/>
                <a:t>hội</a:t>
              </a:r>
              <a:r>
                <a:rPr lang="en-US" sz="2800" b="1" dirty="0"/>
                <a:t> </a:t>
              </a:r>
              <a:r>
                <a:rPr lang="en-US" sz="2800" b="1" dirty="0" err="1"/>
                <a:t>Trung</a:t>
              </a:r>
              <a:r>
                <a:rPr lang="en-US" sz="2800" b="1" dirty="0"/>
                <a:t> </a:t>
              </a:r>
              <a:r>
                <a:rPr lang="en-US" sz="2800" b="1" dirty="0" err="1"/>
                <a:t>thu</a:t>
              </a:r>
              <a:r>
                <a:rPr lang="en-US" sz="2800" b="1" dirty="0"/>
                <a:t>?</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50" y="4135986"/>
              <a:ext cx="659198" cy="659198"/>
            </a:xfrm>
            <a:prstGeom prst="rect">
              <a:avLst/>
            </a:prstGeom>
          </p:spPr>
        </p:pic>
      </p:gr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04821"/>
            <a:ext cx="1906391" cy="1906391"/>
          </a:xfrm>
          <a:prstGeom prst="rect">
            <a:avLst/>
          </a:prstGeom>
        </p:spPr>
      </p:pic>
      <p:sp>
        <p:nvSpPr>
          <p:cNvPr id="40" name="Rectangle 39">
            <a:extLst>
              <a:ext uri="{FF2B5EF4-FFF2-40B4-BE49-F238E27FC236}">
                <a16:creationId xmlns:a16="http://schemas.microsoft.com/office/drawing/2014/main" id="{19CBC63B-A9A1-F3BF-AF99-9E93C9B0ED6F}"/>
              </a:ext>
            </a:extLst>
          </p:cNvPr>
          <p:cNvSpPr/>
          <p:nvPr/>
        </p:nvSpPr>
        <p:spPr>
          <a:xfrm>
            <a:off x="1563373" y="2590215"/>
            <a:ext cx="9997903"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BC63B-A9A1-F3BF-AF99-9E93C9B0ED6F}"/>
              </a:ext>
            </a:extLst>
          </p:cNvPr>
          <p:cNvSpPr/>
          <p:nvPr/>
        </p:nvSpPr>
        <p:spPr>
          <a:xfrm>
            <a:off x="1572426" y="3132518"/>
            <a:ext cx="9997903"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BC63B-A9A1-F3BF-AF99-9E93C9B0ED6F}"/>
              </a:ext>
            </a:extLst>
          </p:cNvPr>
          <p:cNvSpPr/>
          <p:nvPr/>
        </p:nvSpPr>
        <p:spPr>
          <a:xfrm>
            <a:off x="1572425" y="3658333"/>
            <a:ext cx="9997903"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CBC63B-A9A1-F3BF-AF99-9E93C9B0ED6F}"/>
              </a:ext>
            </a:extLst>
          </p:cNvPr>
          <p:cNvSpPr/>
          <p:nvPr/>
        </p:nvSpPr>
        <p:spPr>
          <a:xfrm>
            <a:off x="1563372" y="4232479"/>
            <a:ext cx="9282679" cy="46800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457120" y="1933625"/>
            <a:ext cx="10210795" cy="3416320"/>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Lễ hội đèn Trung thu còn là dịp để người dân Tuyên Quang sống lại với tuổi thơ đầy sắc màu. Mọi người luôn mong chờ đến lễ hội để đón xem những chiếc đèn khổng lồ được làm từ đôi bàn tay khéo léo, </a:t>
            </a:r>
            <a:br>
              <a:rPr lang="en-US" sz="3600" dirty="0">
                <a:latin typeface="Calibri" panose="020F0502020204030204" pitchFamily="34" charset="0"/>
                <a:cs typeface="Calibri" panose="020F0502020204030204" pitchFamily="34" charset="0"/>
              </a:rPr>
            </a:br>
            <a:r>
              <a:rPr lang="vi-VN" sz="3600" dirty="0">
                <a:latin typeface="Calibri" panose="020F0502020204030204" pitchFamily="34" charset="0"/>
                <a:cs typeface="Calibri" panose="020F0502020204030204" pitchFamily="34" charset="0"/>
              </a:rPr>
              <a:t>chan chứa tình yêu quê hương của các nghệ nhân.</a:t>
            </a:r>
          </a:p>
          <a:p>
            <a:pPr algn="just"/>
            <a:endParaRPr lang="vi-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65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ngày rằm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410198" y="5785135"/>
            <a:ext cx="640935" cy="3336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8">
            <a:extLst>
              <a:ext uri="{FF2B5EF4-FFF2-40B4-BE49-F238E27FC236}">
                <a16:creationId xmlns:a16="http://schemas.microsoft.com/office/drawing/2014/main" id="{C5E3E5F0-BE19-00D3-81FE-C775F535E6D4}"/>
              </a:ext>
            </a:extLst>
          </p:cNvPr>
          <p:cNvSpPr/>
          <p:nvPr/>
        </p:nvSpPr>
        <p:spPr>
          <a:xfrm>
            <a:off x="590615" y="1911553"/>
            <a:ext cx="11247120" cy="3477719"/>
          </a:xfrm>
          <a:custGeom>
            <a:avLst/>
            <a:gdLst>
              <a:gd name="connsiteX0" fmla="*/ 0 w 11247120"/>
              <a:gd name="connsiteY0" fmla="*/ 325654 h 3477719"/>
              <a:gd name="connsiteX1" fmla="*/ 325654 w 11247120"/>
              <a:gd name="connsiteY1" fmla="*/ 0 h 3477719"/>
              <a:gd name="connsiteX2" fmla="*/ 10921466 w 11247120"/>
              <a:gd name="connsiteY2" fmla="*/ 0 h 3477719"/>
              <a:gd name="connsiteX3" fmla="*/ 11247120 w 11247120"/>
              <a:gd name="connsiteY3" fmla="*/ 325654 h 3477719"/>
              <a:gd name="connsiteX4" fmla="*/ 11247120 w 11247120"/>
              <a:gd name="connsiteY4" fmla="*/ 3152065 h 3477719"/>
              <a:gd name="connsiteX5" fmla="*/ 10921466 w 11247120"/>
              <a:gd name="connsiteY5" fmla="*/ 3477719 h 3477719"/>
              <a:gd name="connsiteX6" fmla="*/ 325654 w 11247120"/>
              <a:gd name="connsiteY6" fmla="*/ 3477719 h 3477719"/>
              <a:gd name="connsiteX7" fmla="*/ 0 w 11247120"/>
              <a:gd name="connsiteY7" fmla="*/ 3152065 h 3477719"/>
              <a:gd name="connsiteX8" fmla="*/ 0 w 11247120"/>
              <a:gd name="connsiteY8" fmla="*/ 325654 h 347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120" h="3477719" fill="none" extrusionOk="0">
                <a:moveTo>
                  <a:pt x="0" y="325654"/>
                </a:moveTo>
                <a:cubicBezTo>
                  <a:pt x="-26593" y="141499"/>
                  <a:pt x="163764" y="14691"/>
                  <a:pt x="325654" y="0"/>
                </a:cubicBezTo>
                <a:cubicBezTo>
                  <a:pt x="1802746" y="130954"/>
                  <a:pt x="8321064" y="43574"/>
                  <a:pt x="10921466" y="0"/>
                </a:cubicBezTo>
                <a:cubicBezTo>
                  <a:pt x="11111226" y="15258"/>
                  <a:pt x="11263102" y="165376"/>
                  <a:pt x="11247120" y="325654"/>
                </a:cubicBezTo>
                <a:cubicBezTo>
                  <a:pt x="11096681" y="1437123"/>
                  <a:pt x="11332999" y="2337457"/>
                  <a:pt x="11247120" y="3152065"/>
                </a:cubicBezTo>
                <a:cubicBezTo>
                  <a:pt x="11231665" y="3334457"/>
                  <a:pt x="11088974" y="3469200"/>
                  <a:pt x="10921466" y="3477719"/>
                </a:cubicBezTo>
                <a:cubicBezTo>
                  <a:pt x="9158474" y="3632916"/>
                  <a:pt x="4924518" y="3640739"/>
                  <a:pt x="325654" y="3477719"/>
                </a:cubicBezTo>
                <a:cubicBezTo>
                  <a:pt x="147487" y="3454903"/>
                  <a:pt x="-26745" y="3347536"/>
                  <a:pt x="0" y="3152065"/>
                </a:cubicBezTo>
                <a:cubicBezTo>
                  <a:pt x="64656" y="2590576"/>
                  <a:pt x="-17807" y="919355"/>
                  <a:pt x="0" y="325654"/>
                </a:cubicBezTo>
                <a:close/>
              </a:path>
              <a:path w="11247120" h="3477719" stroke="0" extrusionOk="0">
                <a:moveTo>
                  <a:pt x="0" y="325654"/>
                </a:moveTo>
                <a:cubicBezTo>
                  <a:pt x="-16418" y="135673"/>
                  <a:pt x="141625" y="1567"/>
                  <a:pt x="325654" y="0"/>
                </a:cubicBezTo>
                <a:cubicBezTo>
                  <a:pt x="2351814" y="132882"/>
                  <a:pt x="6551124" y="-84951"/>
                  <a:pt x="10921466" y="0"/>
                </a:cubicBezTo>
                <a:cubicBezTo>
                  <a:pt x="11092915" y="8208"/>
                  <a:pt x="11243496" y="165830"/>
                  <a:pt x="11247120" y="325654"/>
                </a:cubicBezTo>
                <a:cubicBezTo>
                  <a:pt x="11267307" y="1603804"/>
                  <a:pt x="11399600" y="1936132"/>
                  <a:pt x="11247120" y="3152065"/>
                </a:cubicBezTo>
                <a:cubicBezTo>
                  <a:pt x="11266076" y="3334168"/>
                  <a:pt x="11113553" y="3452543"/>
                  <a:pt x="10921466" y="3477719"/>
                </a:cubicBezTo>
                <a:cubicBezTo>
                  <a:pt x="9559571" y="3565358"/>
                  <a:pt x="2831957" y="3405040"/>
                  <a:pt x="325654" y="3477719"/>
                </a:cubicBezTo>
                <a:cubicBezTo>
                  <a:pt x="142735" y="3448492"/>
                  <a:pt x="-2617" y="3335556"/>
                  <a:pt x="0" y="3152065"/>
                </a:cubicBezTo>
                <a:cubicBezTo>
                  <a:pt x="-38581" y="2602822"/>
                  <a:pt x="63341" y="1534051"/>
                  <a:pt x="0" y="325654"/>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428" y="3816399"/>
            <a:ext cx="1755267" cy="2043653"/>
          </a:xfrm>
          <a:prstGeom prst="rect">
            <a:avLst/>
          </a:prstGeom>
        </p:spPr>
      </p:pic>
      <p:grpSp>
        <p:nvGrpSpPr>
          <p:cNvPr id="21" name="Group 20"/>
          <p:cNvGrpSpPr/>
          <p:nvPr/>
        </p:nvGrpSpPr>
        <p:grpSpPr>
          <a:xfrm>
            <a:off x="2751544" y="396248"/>
            <a:ext cx="7475825" cy="715472"/>
            <a:chOff x="551552" y="4968248"/>
            <a:chExt cx="7475825" cy="715472"/>
          </a:xfrm>
        </p:grpSpPr>
        <p:sp>
          <p:nvSpPr>
            <p:cNvPr id="22" name="Rectangle: Rounded Corners 18">
              <a:extLst>
                <a:ext uri="{FF2B5EF4-FFF2-40B4-BE49-F238E27FC236}">
                  <a16:creationId xmlns:a16="http://schemas.microsoft.com/office/drawing/2014/main" id="{C5E3E5F0-BE19-00D3-81FE-C775F535E6D4}"/>
                </a:ext>
              </a:extLst>
            </p:cNvPr>
            <p:cNvSpPr/>
            <p:nvPr/>
          </p:nvSpPr>
          <p:spPr>
            <a:xfrm>
              <a:off x="551552" y="4968248"/>
              <a:ext cx="7475825" cy="715472"/>
            </a:xfrm>
            <a:custGeom>
              <a:avLst/>
              <a:gdLst>
                <a:gd name="connsiteX0" fmla="*/ 0 w 7475825"/>
                <a:gd name="connsiteY0" fmla="*/ 66997 h 715472"/>
                <a:gd name="connsiteX1" fmla="*/ 66997 w 7475825"/>
                <a:gd name="connsiteY1" fmla="*/ 0 h 715472"/>
                <a:gd name="connsiteX2" fmla="*/ 7408828 w 7475825"/>
                <a:gd name="connsiteY2" fmla="*/ 0 h 715472"/>
                <a:gd name="connsiteX3" fmla="*/ 7475825 w 7475825"/>
                <a:gd name="connsiteY3" fmla="*/ 66997 h 715472"/>
                <a:gd name="connsiteX4" fmla="*/ 7475825 w 7475825"/>
                <a:gd name="connsiteY4" fmla="*/ 648475 h 715472"/>
                <a:gd name="connsiteX5" fmla="*/ 7408828 w 7475825"/>
                <a:gd name="connsiteY5" fmla="*/ 715472 h 715472"/>
                <a:gd name="connsiteX6" fmla="*/ 66997 w 7475825"/>
                <a:gd name="connsiteY6" fmla="*/ 715472 h 715472"/>
                <a:gd name="connsiteX7" fmla="*/ 0 w 7475825"/>
                <a:gd name="connsiteY7" fmla="*/ 648475 h 715472"/>
                <a:gd name="connsiteX8" fmla="*/ 0 w 7475825"/>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5825" h="715472" fill="none" extrusionOk="0">
                  <a:moveTo>
                    <a:pt x="0" y="66997"/>
                  </a:moveTo>
                  <a:cubicBezTo>
                    <a:pt x="-4024" y="29345"/>
                    <a:pt x="31208" y="991"/>
                    <a:pt x="66997" y="0"/>
                  </a:cubicBezTo>
                  <a:cubicBezTo>
                    <a:pt x="1411815" y="130954"/>
                    <a:pt x="6034177" y="43574"/>
                    <a:pt x="7408828" y="0"/>
                  </a:cubicBezTo>
                  <a:cubicBezTo>
                    <a:pt x="7447738" y="2941"/>
                    <a:pt x="7478346" y="33084"/>
                    <a:pt x="7475825" y="66997"/>
                  </a:cubicBezTo>
                  <a:cubicBezTo>
                    <a:pt x="7441522" y="254965"/>
                    <a:pt x="7489233" y="498691"/>
                    <a:pt x="7475825" y="648475"/>
                  </a:cubicBezTo>
                  <a:cubicBezTo>
                    <a:pt x="7469394" y="686532"/>
                    <a:pt x="7441857" y="712731"/>
                    <a:pt x="7408828" y="715472"/>
                  </a:cubicBezTo>
                  <a:cubicBezTo>
                    <a:pt x="4895302" y="870669"/>
                    <a:pt x="3593105" y="878492"/>
                    <a:pt x="66997" y="715472"/>
                  </a:cubicBezTo>
                  <a:cubicBezTo>
                    <a:pt x="30441" y="709455"/>
                    <a:pt x="-1244" y="686203"/>
                    <a:pt x="0" y="648475"/>
                  </a:cubicBezTo>
                  <a:cubicBezTo>
                    <a:pt x="-30834" y="455581"/>
                    <a:pt x="-45993" y="201318"/>
                    <a:pt x="0" y="66997"/>
                  </a:cubicBezTo>
                  <a:close/>
                </a:path>
                <a:path w="7475825" h="715472" stroke="0" extrusionOk="0">
                  <a:moveTo>
                    <a:pt x="0" y="66997"/>
                  </a:moveTo>
                  <a:cubicBezTo>
                    <a:pt x="-3005" y="28143"/>
                    <a:pt x="23586" y="2406"/>
                    <a:pt x="66997" y="0"/>
                  </a:cubicBezTo>
                  <a:cubicBezTo>
                    <a:pt x="1120760" y="132882"/>
                    <a:pt x="6498783" y="-84951"/>
                    <a:pt x="7408828" y="0"/>
                  </a:cubicBezTo>
                  <a:cubicBezTo>
                    <a:pt x="7443305" y="2465"/>
                    <a:pt x="7475705" y="30658"/>
                    <a:pt x="7475825" y="66997"/>
                  </a:cubicBezTo>
                  <a:cubicBezTo>
                    <a:pt x="7514281" y="249087"/>
                    <a:pt x="7481856" y="514000"/>
                    <a:pt x="7475825" y="648475"/>
                  </a:cubicBezTo>
                  <a:cubicBezTo>
                    <a:pt x="7479680" y="685933"/>
                    <a:pt x="7448421" y="710137"/>
                    <a:pt x="7408828" y="715472"/>
                  </a:cubicBezTo>
                  <a:cubicBezTo>
                    <a:pt x="5652534" y="803111"/>
                    <a:pt x="3592112"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55" y="4996385"/>
              <a:ext cx="659198" cy="659198"/>
            </a:xfrm>
            <a:prstGeom prst="rect">
              <a:avLst/>
            </a:prstGeom>
          </p:spPr>
        </p:pic>
        <p:sp>
          <p:nvSpPr>
            <p:cNvPr id="24" name="TextBox 23"/>
            <p:cNvSpPr txBox="1"/>
            <p:nvPr/>
          </p:nvSpPr>
          <p:spPr>
            <a:xfrm>
              <a:off x="1333249" y="5045216"/>
              <a:ext cx="6483114" cy="523220"/>
            </a:xfrm>
            <a:prstGeom prst="rect">
              <a:avLst/>
            </a:prstGeom>
            <a:noFill/>
          </p:spPr>
          <p:txBody>
            <a:bodyPr wrap="square" rtlCol="0">
              <a:spAutoFit/>
            </a:bodyPr>
            <a:lstStyle/>
            <a:p>
              <a:pPr algn="just"/>
              <a:r>
                <a:rPr lang="en-US" sz="2800" b="1" dirty="0"/>
                <a:t>5. </a:t>
              </a:r>
              <a:r>
                <a:rPr lang="en-US" sz="2800" b="1" dirty="0" err="1"/>
                <a:t>Nói</a:t>
              </a:r>
              <a:r>
                <a:rPr lang="en-US" sz="2800" b="1" dirty="0"/>
                <a:t> </a:t>
              </a:r>
              <a:r>
                <a:rPr lang="en-US" sz="2800" b="1" dirty="0" err="1"/>
                <a:t>về</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đèn</a:t>
              </a:r>
              <a:r>
                <a:rPr lang="en-US" sz="2800" b="1" dirty="0"/>
                <a:t> </a:t>
              </a:r>
              <a:r>
                <a:rPr lang="en-US" sz="2800" b="1" dirty="0" err="1"/>
                <a:t>Trung</a:t>
              </a:r>
              <a:r>
                <a:rPr lang="en-US" sz="2800" b="1" dirty="0"/>
                <a:t> </a:t>
              </a:r>
              <a:r>
                <a:rPr lang="en-US" sz="2800" b="1" dirty="0" err="1"/>
                <a:t>thu</a:t>
              </a:r>
              <a:r>
                <a:rPr lang="en-US" sz="2800" b="1" dirty="0"/>
                <a:t> </a:t>
              </a:r>
              <a:r>
                <a:rPr lang="en-US" sz="2800" b="1" dirty="0" err="1"/>
                <a:t>em</a:t>
              </a:r>
              <a:r>
                <a:rPr lang="en-US" sz="2800" b="1" dirty="0"/>
                <a:t> </a:t>
              </a:r>
              <a:r>
                <a:rPr lang="en-US" sz="2800" b="1" dirty="0" err="1"/>
                <a:t>thích</a:t>
              </a:r>
              <a:r>
                <a:rPr lang="en-US" sz="2800" b="1" dirty="0"/>
                <a:t>.</a:t>
              </a:r>
            </a:p>
          </p:txBody>
        </p:sp>
      </p:grpSp>
      <p:sp>
        <p:nvSpPr>
          <p:cNvPr id="3" name="TextBox 2"/>
          <p:cNvSpPr txBox="1"/>
          <p:nvPr/>
        </p:nvSpPr>
        <p:spPr>
          <a:xfrm>
            <a:off x="1343410" y="2543803"/>
            <a:ext cx="9741529" cy="1754326"/>
          </a:xfrm>
          <a:prstGeom prst="rect">
            <a:avLst/>
          </a:prstGeom>
          <a:noFill/>
        </p:spPr>
        <p:txBody>
          <a:bodyPr wrap="square" rtlCol="0">
            <a:spAutoFit/>
          </a:bodyPr>
          <a:lstStyle/>
          <a:p>
            <a:pPr algn="just"/>
            <a:r>
              <a:rPr lang="en-US" sz="3600" dirty="0" err="1"/>
              <a:t>Em</a:t>
            </a:r>
            <a:r>
              <a:rPr lang="en-US" sz="3600" dirty="0"/>
              <a:t> </a:t>
            </a:r>
            <a:r>
              <a:rPr lang="en-US" sz="3600" dirty="0" err="1"/>
              <a:t>thích</a:t>
            </a:r>
            <a:r>
              <a:rPr lang="en-US" sz="3600" dirty="0"/>
              <a:t> </a:t>
            </a:r>
            <a:r>
              <a:rPr lang="en-US" sz="3600" dirty="0" err="1"/>
              <a:t>nhất</a:t>
            </a:r>
            <a:r>
              <a:rPr lang="en-US" sz="3600" dirty="0"/>
              <a:t> </a:t>
            </a:r>
            <a:r>
              <a:rPr lang="en-US" sz="3600" dirty="0" err="1"/>
              <a:t>là</a:t>
            </a:r>
            <a:r>
              <a:rPr lang="en-US" sz="3600" dirty="0"/>
              <a:t> </a:t>
            </a:r>
            <a:r>
              <a:rPr lang="en-US" sz="3600" dirty="0" err="1"/>
              <a:t>chiếc</a:t>
            </a:r>
            <a:r>
              <a:rPr lang="en-US" sz="3600" dirty="0"/>
              <a:t> </a:t>
            </a:r>
            <a:r>
              <a:rPr lang="en-US" sz="3600" dirty="0" err="1"/>
              <a:t>đèn</a:t>
            </a:r>
            <a:r>
              <a:rPr lang="en-US" sz="3600" dirty="0"/>
              <a:t> </a:t>
            </a:r>
            <a:r>
              <a:rPr lang="en-US" sz="3600" dirty="0" err="1"/>
              <a:t>ông</a:t>
            </a:r>
            <a:r>
              <a:rPr lang="en-US" sz="3600" dirty="0"/>
              <a:t> </a:t>
            </a:r>
            <a:r>
              <a:rPr lang="en-US" sz="3600" dirty="0" err="1"/>
              <a:t>sao</a:t>
            </a:r>
            <a:r>
              <a:rPr lang="en-US" sz="3600" dirty="0"/>
              <a:t>. </a:t>
            </a:r>
            <a:r>
              <a:rPr lang="en-US" sz="3600" dirty="0" err="1"/>
              <a:t>Bởi</a:t>
            </a:r>
            <a:r>
              <a:rPr lang="en-US" sz="3600" dirty="0"/>
              <a:t> </a:t>
            </a:r>
            <a:r>
              <a:rPr lang="en-US" sz="3600" dirty="0" err="1"/>
              <a:t>vì</a:t>
            </a:r>
            <a:r>
              <a:rPr lang="en-US" sz="3600" dirty="0"/>
              <a:t>, </a:t>
            </a:r>
            <a:r>
              <a:rPr lang="en-US" sz="3600" dirty="0" err="1"/>
              <a:t>chiếc</a:t>
            </a:r>
            <a:r>
              <a:rPr lang="en-US" sz="3600" dirty="0"/>
              <a:t> </a:t>
            </a:r>
            <a:r>
              <a:rPr lang="en-US" sz="3600" dirty="0" err="1"/>
              <a:t>đèn</a:t>
            </a:r>
            <a:r>
              <a:rPr lang="en-US" sz="3600" dirty="0"/>
              <a:t> </a:t>
            </a:r>
            <a:r>
              <a:rPr lang="en-US" sz="3600" dirty="0" err="1"/>
              <a:t>ông</a:t>
            </a:r>
            <a:r>
              <a:rPr lang="en-US" sz="3600" dirty="0"/>
              <a:t> </a:t>
            </a:r>
            <a:r>
              <a:rPr lang="en-US" sz="3600" dirty="0" err="1"/>
              <a:t>sao</a:t>
            </a:r>
            <a:r>
              <a:rPr lang="en-US" sz="3600" dirty="0"/>
              <a:t> </a:t>
            </a:r>
            <a:r>
              <a:rPr lang="en-US" sz="3600" dirty="0" err="1"/>
              <a:t>trông</a:t>
            </a:r>
            <a:r>
              <a:rPr lang="en-US" sz="3600" dirty="0"/>
              <a:t> </a:t>
            </a:r>
            <a:r>
              <a:rPr lang="en-US" sz="3600" dirty="0" err="1"/>
              <a:t>giống</a:t>
            </a:r>
            <a:r>
              <a:rPr lang="en-US" sz="3600" dirty="0"/>
              <a:t> </a:t>
            </a:r>
            <a:r>
              <a:rPr lang="en-US" sz="3600" dirty="0" err="1"/>
              <a:t>như</a:t>
            </a:r>
            <a:r>
              <a:rPr lang="en-US" sz="3600" dirty="0"/>
              <a:t> </a:t>
            </a:r>
            <a:r>
              <a:rPr lang="en-US" sz="3600" dirty="0" err="1"/>
              <a:t>những</a:t>
            </a:r>
            <a:r>
              <a:rPr lang="en-US" sz="3600" dirty="0"/>
              <a:t> </a:t>
            </a:r>
            <a:r>
              <a:rPr lang="en-US" sz="3600" dirty="0" err="1"/>
              <a:t>ngôi</a:t>
            </a:r>
            <a:r>
              <a:rPr lang="en-US" sz="3600" dirty="0"/>
              <a:t> </a:t>
            </a:r>
            <a:r>
              <a:rPr lang="en-US" sz="3600" dirty="0" err="1"/>
              <a:t>sao</a:t>
            </a:r>
            <a:r>
              <a:rPr lang="en-US" sz="3600" dirty="0"/>
              <a:t> </a:t>
            </a:r>
            <a:r>
              <a:rPr lang="en-US" sz="3600" dirty="0" err="1"/>
              <a:t>lấp</a:t>
            </a:r>
            <a:r>
              <a:rPr lang="en-US" sz="3600" dirty="0"/>
              <a:t> </a:t>
            </a:r>
            <a:r>
              <a:rPr lang="en-US" sz="3600" dirty="0" err="1"/>
              <a:t>lánh</a:t>
            </a:r>
            <a:r>
              <a:rPr lang="en-US" sz="3600" dirty="0"/>
              <a:t> </a:t>
            </a:r>
            <a:r>
              <a:rPr lang="en-US" sz="3600" dirty="0" err="1"/>
              <a:t>trên</a:t>
            </a:r>
            <a:r>
              <a:rPr lang="en-US" sz="3600" dirty="0"/>
              <a:t> </a:t>
            </a:r>
            <a:r>
              <a:rPr lang="en-US" sz="3600" dirty="0" err="1"/>
              <a:t>bầu</a:t>
            </a:r>
            <a:r>
              <a:rPr lang="en-US" sz="3600" dirty="0"/>
              <a:t> </a:t>
            </a:r>
            <a:r>
              <a:rPr lang="en-US" sz="3600" dirty="0" err="1"/>
              <a:t>trời</a:t>
            </a:r>
            <a:r>
              <a:rPr lang="en-US" sz="3600" dirty="0"/>
              <a:t>, </a:t>
            </a:r>
            <a:r>
              <a:rPr lang="en-US" sz="3600" dirty="0" err="1"/>
              <a:t>tỏa</a:t>
            </a:r>
            <a:r>
              <a:rPr lang="en-US" sz="3600" dirty="0"/>
              <a:t> sang </a:t>
            </a:r>
            <a:r>
              <a:rPr lang="en-US" sz="3600" dirty="0" err="1"/>
              <a:t>xung</a:t>
            </a:r>
            <a:r>
              <a:rPr lang="en-US" sz="3600" dirty="0"/>
              <a:t> </a:t>
            </a:r>
            <a:r>
              <a:rPr lang="en-US" sz="3600" dirty="0" err="1"/>
              <a:t>quanh</a:t>
            </a:r>
            <a:r>
              <a:rPr lang="en-US" sz="3600" dirty="0"/>
              <a:t> </a:t>
            </a:r>
            <a:r>
              <a:rPr lang="en-US" sz="3600" dirty="0" err="1"/>
              <a:t>mặt</a:t>
            </a:r>
            <a:r>
              <a:rPr lang="en-US" sz="3600" dirty="0"/>
              <a:t> </a:t>
            </a:r>
            <a:r>
              <a:rPr lang="en-US" sz="3600" dirty="0" err="1"/>
              <a:t>trăng</a:t>
            </a:r>
            <a:r>
              <a:rPr lang="en-US" sz="3600" dirty="0"/>
              <a:t>.</a:t>
            </a:r>
          </a:p>
        </p:txBody>
      </p:sp>
    </p:spTree>
    <p:extLst>
      <p:ext uri="{BB962C8B-B14F-4D97-AF65-F5344CB8AC3E}">
        <p14:creationId xmlns:p14="http://schemas.microsoft.com/office/powerpoint/2010/main" val="1864040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ackground ngày rằm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B63435BF-06D4-F679-087E-CCE18FB54D5E}"/>
              </a:ext>
            </a:extLst>
          </p:cNvPr>
          <p:cNvGrpSpPr/>
          <p:nvPr/>
        </p:nvGrpSpPr>
        <p:grpSpPr>
          <a:xfrm>
            <a:off x="1249377" y="128561"/>
            <a:ext cx="9985571" cy="1247566"/>
            <a:chOff x="2941084" y="292594"/>
            <a:chExt cx="6326910" cy="2554546"/>
          </a:xfrm>
        </p:grpSpPr>
        <p:sp>
          <p:nvSpPr>
            <p:cNvPr id="16" name="TextBox 15">
              <a:extLst>
                <a:ext uri="{FF2B5EF4-FFF2-40B4-BE49-F238E27FC236}">
                  <a16:creationId xmlns:a16="http://schemas.microsoft.com/office/drawing/2014/main" id="{5C745252-91D5-F3D3-4303-336012042566}"/>
                </a:ext>
              </a:extLst>
            </p:cNvPr>
            <p:cNvSpPr txBox="1"/>
            <p:nvPr/>
          </p:nvSpPr>
          <p:spPr>
            <a:xfrm>
              <a:off x="2941085" y="292595"/>
              <a:ext cx="6309827" cy="2554545"/>
            </a:xfrm>
            <a:prstGeom prst="rect">
              <a:avLst/>
            </a:prstGeom>
            <a:noFill/>
          </p:spPr>
          <p:txBody>
            <a:bodyPr wrap="square" rtlCol="0">
              <a:spAutoFit/>
            </a:bodyPr>
            <a:lstStyle/>
            <a:p>
              <a:pPr algn="ctr"/>
              <a:r>
                <a:rPr lang="en-US" sz="8000" b="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Nội dung chính của bài đọc</a:t>
              </a:r>
            </a:p>
          </p:txBody>
        </p:sp>
        <p:sp>
          <p:nvSpPr>
            <p:cNvPr id="17" name="TextBox 16">
              <a:extLst>
                <a:ext uri="{FF2B5EF4-FFF2-40B4-BE49-F238E27FC236}">
                  <a16:creationId xmlns:a16="http://schemas.microsoft.com/office/drawing/2014/main" id="{2EA7E2CD-554F-2144-71D4-68D0062CA6E1}"/>
                </a:ext>
              </a:extLst>
            </p:cNvPr>
            <p:cNvSpPr txBox="1"/>
            <p:nvPr/>
          </p:nvSpPr>
          <p:spPr>
            <a:xfrm>
              <a:off x="2941084" y="292594"/>
              <a:ext cx="6326910" cy="2554545"/>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Nội</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dung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chính</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của</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bài</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đọc</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endParaRPr>
            </a:p>
          </p:txBody>
        </p:sp>
      </p:grpSp>
      <p:sp>
        <p:nvSpPr>
          <p:cNvPr id="4" name="Cloud Callout 3"/>
          <p:cNvSpPr/>
          <p:nvPr/>
        </p:nvSpPr>
        <p:spPr>
          <a:xfrm>
            <a:off x="3242414" y="1238491"/>
            <a:ext cx="6480320" cy="209501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06343" y="1465163"/>
            <a:ext cx="5335928" cy="1569660"/>
          </a:xfrm>
          <a:prstGeom prst="rect">
            <a:avLst/>
          </a:prstGeom>
          <a:noFill/>
        </p:spPr>
        <p:txBody>
          <a:bodyPr wrap="square" rtlCol="0">
            <a:spAutoFit/>
          </a:bodyPr>
          <a:lstStyle/>
          <a:p>
            <a:pPr algn="just"/>
            <a:r>
              <a:rPr lang="en-US" sz="3200" dirty="0">
                <a:solidFill>
                  <a:srgbClr val="002060"/>
                </a:solidFill>
              </a:rPr>
              <a:t>Theo </a:t>
            </a:r>
            <a:r>
              <a:rPr lang="en-US" sz="3200" dirty="0" err="1">
                <a:solidFill>
                  <a:srgbClr val="002060"/>
                </a:solidFill>
              </a:rPr>
              <a:t>các</a:t>
            </a:r>
            <a:r>
              <a:rPr lang="en-US" sz="3200" dirty="0">
                <a:solidFill>
                  <a:srgbClr val="002060"/>
                </a:solidFill>
              </a:rPr>
              <a:t> </a:t>
            </a:r>
            <a:r>
              <a:rPr lang="en-US" sz="3200" dirty="0" err="1">
                <a:solidFill>
                  <a:srgbClr val="002060"/>
                </a:solidFill>
              </a:rPr>
              <a:t>bạn</a:t>
            </a:r>
            <a:r>
              <a:rPr lang="en-US" sz="3200" dirty="0">
                <a:solidFill>
                  <a:srgbClr val="002060"/>
                </a:solidFill>
              </a:rPr>
              <a:t>, </a:t>
            </a:r>
            <a:r>
              <a:rPr lang="en-US" sz="3200" dirty="0" err="1">
                <a:solidFill>
                  <a:srgbClr val="002060"/>
                </a:solidFill>
              </a:rPr>
              <a:t>nội</a:t>
            </a:r>
            <a:r>
              <a:rPr lang="en-US" sz="3200" dirty="0">
                <a:solidFill>
                  <a:srgbClr val="002060"/>
                </a:solidFill>
              </a:rPr>
              <a:t> dung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b="1" i="1" dirty="0" err="1">
                <a:solidFill>
                  <a:srgbClr val="002060"/>
                </a:solidFill>
              </a:rPr>
              <a:t>Độc</a:t>
            </a:r>
            <a:r>
              <a:rPr lang="en-US" sz="3200" b="1" i="1" dirty="0">
                <a:solidFill>
                  <a:srgbClr val="002060"/>
                </a:solidFill>
              </a:rPr>
              <a:t> </a:t>
            </a:r>
            <a:r>
              <a:rPr lang="en-US" sz="3200" b="1" i="1" dirty="0" err="1">
                <a:solidFill>
                  <a:srgbClr val="002060"/>
                </a:solidFill>
              </a:rPr>
              <a:t>đáo</a:t>
            </a:r>
            <a:r>
              <a:rPr lang="en-US" sz="3200" b="1" i="1" dirty="0">
                <a:solidFill>
                  <a:srgbClr val="002060"/>
                </a:solidFill>
              </a:rPr>
              <a:t> </a:t>
            </a:r>
            <a:r>
              <a:rPr lang="en-US" sz="3200" b="1" i="1" dirty="0" err="1">
                <a:solidFill>
                  <a:srgbClr val="002060"/>
                </a:solidFill>
              </a:rPr>
              <a:t>lễ</a:t>
            </a:r>
            <a:r>
              <a:rPr lang="en-US" sz="3200" b="1" i="1" dirty="0">
                <a:solidFill>
                  <a:srgbClr val="002060"/>
                </a:solidFill>
              </a:rPr>
              <a:t> </a:t>
            </a:r>
            <a:r>
              <a:rPr lang="en-US" sz="3200" b="1" i="1" dirty="0" err="1">
                <a:solidFill>
                  <a:srgbClr val="002060"/>
                </a:solidFill>
              </a:rPr>
              <a:t>hội</a:t>
            </a:r>
            <a:r>
              <a:rPr lang="en-US" sz="3200" b="1" i="1" dirty="0">
                <a:solidFill>
                  <a:srgbClr val="002060"/>
                </a:solidFill>
              </a:rPr>
              <a:t> </a:t>
            </a:r>
            <a:r>
              <a:rPr lang="en-US" sz="3200" b="1" i="1" dirty="0" err="1">
                <a:solidFill>
                  <a:srgbClr val="002060"/>
                </a:solidFill>
              </a:rPr>
              <a:t>đèn</a:t>
            </a:r>
            <a:r>
              <a:rPr lang="en-US" sz="3200" b="1" i="1" dirty="0">
                <a:solidFill>
                  <a:srgbClr val="002060"/>
                </a:solidFill>
              </a:rPr>
              <a:t> </a:t>
            </a:r>
            <a:r>
              <a:rPr lang="en-US" sz="3200" b="1" i="1" dirty="0" err="1">
                <a:solidFill>
                  <a:srgbClr val="002060"/>
                </a:solidFill>
              </a:rPr>
              <a:t>Trung</a:t>
            </a:r>
            <a:r>
              <a:rPr lang="en-US" sz="3200" b="1" i="1" dirty="0">
                <a:solidFill>
                  <a:srgbClr val="002060"/>
                </a:solidFill>
              </a:rPr>
              <a:t> </a:t>
            </a:r>
            <a:r>
              <a:rPr lang="en-US" sz="3200" b="1" i="1" dirty="0" err="1">
                <a:solidFill>
                  <a:srgbClr val="002060"/>
                </a:solidFill>
              </a:rPr>
              <a:t>thu</a:t>
            </a:r>
            <a:r>
              <a:rPr lang="en-US" sz="3200" b="1" i="1" dirty="0">
                <a:solidFill>
                  <a:srgbClr val="002060"/>
                </a:solidFill>
              </a:rPr>
              <a:t> </a:t>
            </a:r>
            <a:r>
              <a:rPr lang="en-US" sz="3200" dirty="0" err="1">
                <a:solidFill>
                  <a:srgbClr val="002060"/>
                </a:solidFill>
              </a:rPr>
              <a:t>là</a:t>
            </a:r>
            <a:r>
              <a:rPr lang="en-US" sz="3200" dirty="0">
                <a:solidFill>
                  <a:srgbClr val="002060"/>
                </a:solidFill>
              </a:rPr>
              <a:t> </a:t>
            </a:r>
            <a:r>
              <a:rPr lang="en-US" sz="3200" dirty="0" err="1">
                <a:solidFill>
                  <a:srgbClr val="002060"/>
                </a:solidFill>
              </a:rPr>
              <a:t>gì</a:t>
            </a:r>
            <a:r>
              <a:rPr lang="en-US" sz="3200" dirty="0">
                <a:solidFill>
                  <a:srgbClr val="002060"/>
                </a:solidFill>
              </a:rPr>
              <a:t>?</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7320" t="19121" r="28247" b="14583"/>
          <a:stretch/>
        </p:blipFill>
        <p:spPr>
          <a:xfrm>
            <a:off x="2232121" y="2464704"/>
            <a:ext cx="3254280" cy="4429780"/>
          </a:xfrm>
          <a:prstGeom prst="rect">
            <a:avLst/>
          </a:prstGeom>
        </p:spPr>
      </p:pic>
    </p:spTree>
    <p:extLst>
      <p:ext uri="{BB962C8B-B14F-4D97-AF65-F5344CB8AC3E}">
        <p14:creationId xmlns:p14="http://schemas.microsoft.com/office/powerpoint/2010/main" val="19962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ackground ngày rằm trung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034"/>
            <a:ext cx="1219199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176788" y="1474338"/>
            <a:ext cx="7785940" cy="6422640"/>
            <a:chOff x="-1104483" y="1077362"/>
            <a:chExt cx="8175240" cy="6858000"/>
          </a:xfrm>
        </p:grpSpPr>
        <p:sp>
          <p:nvSpPr>
            <p:cNvPr id="12" name="Rectangle 11"/>
            <p:cNvSpPr/>
            <p:nvPr/>
          </p:nvSpPr>
          <p:spPr>
            <a:xfrm>
              <a:off x="3" y="5975287"/>
              <a:ext cx="3259246" cy="882713"/>
            </a:xfrm>
            <a:prstGeom prst="rect">
              <a:avLst/>
            </a:prstGeom>
            <a:solidFill>
              <a:srgbClr val="CD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104483" y="1077362"/>
              <a:ext cx="8175240" cy="6858000"/>
              <a:chOff x="742424" y="742385"/>
              <a:chExt cx="8175240" cy="6858000"/>
            </a:xfrm>
          </p:grpSpPr>
          <p:sp>
            <p:nvSpPr>
              <p:cNvPr id="9" name="Rectangle 8"/>
              <p:cNvSpPr/>
              <p:nvPr/>
            </p:nvSpPr>
            <p:spPr>
              <a:xfrm>
                <a:off x="5106155" y="3286408"/>
                <a:ext cx="443620" cy="434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0652"/>
              <a:stretch/>
            </p:blipFill>
            <p:spPr>
              <a:xfrm>
                <a:off x="742424" y="742385"/>
                <a:ext cx="8175240" cy="6858000"/>
              </a:xfrm>
              <a:prstGeom prst="rect">
                <a:avLst/>
              </a:prstGeom>
            </p:spPr>
          </p:pic>
        </p:grpSp>
      </p:grpSp>
      <p:grpSp>
        <p:nvGrpSpPr>
          <p:cNvPr id="15" name="Group 14">
            <a:extLst>
              <a:ext uri="{FF2B5EF4-FFF2-40B4-BE49-F238E27FC236}">
                <a16:creationId xmlns:a16="http://schemas.microsoft.com/office/drawing/2014/main" id="{B63435BF-06D4-F679-087E-CCE18FB54D5E}"/>
              </a:ext>
            </a:extLst>
          </p:cNvPr>
          <p:cNvGrpSpPr/>
          <p:nvPr/>
        </p:nvGrpSpPr>
        <p:grpSpPr>
          <a:xfrm>
            <a:off x="1249377" y="128561"/>
            <a:ext cx="9985571" cy="1247566"/>
            <a:chOff x="2941084" y="292594"/>
            <a:chExt cx="6326910" cy="2554546"/>
          </a:xfrm>
        </p:grpSpPr>
        <p:sp>
          <p:nvSpPr>
            <p:cNvPr id="16" name="TextBox 15">
              <a:extLst>
                <a:ext uri="{FF2B5EF4-FFF2-40B4-BE49-F238E27FC236}">
                  <a16:creationId xmlns:a16="http://schemas.microsoft.com/office/drawing/2014/main" id="{5C745252-91D5-F3D3-4303-336012042566}"/>
                </a:ext>
              </a:extLst>
            </p:cNvPr>
            <p:cNvSpPr txBox="1"/>
            <p:nvPr/>
          </p:nvSpPr>
          <p:spPr>
            <a:xfrm>
              <a:off x="2941085" y="292595"/>
              <a:ext cx="6309827" cy="2554545"/>
            </a:xfrm>
            <a:prstGeom prst="rect">
              <a:avLst/>
            </a:prstGeom>
            <a:noFill/>
          </p:spPr>
          <p:txBody>
            <a:bodyPr wrap="square" rtlCol="0">
              <a:spAutoFit/>
            </a:bodyPr>
            <a:lstStyle/>
            <a:p>
              <a:pPr algn="ctr"/>
              <a:r>
                <a:rPr lang="en-US" sz="8000" b="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Nội dung chính của bài đọc</a:t>
              </a:r>
            </a:p>
          </p:txBody>
        </p:sp>
        <p:sp>
          <p:nvSpPr>
            <p:cNvPr id="17" name="TextBox 16">
              <a:extLst>
                <a:ext uri="{FF2B5EF4-FFF2-40B4-BE49-F238E27FC236}">
                  <a16:creationId xmlns:a16="http://schemas.microsoft.com/office/drawing/2014/main" id="{2EA7E2CD-554F-2144-71D4-68D0062CA6E1}"/>
                </a:ext>
              </a:extLst>
            </p:cNvPr>
            <p:cNvSpPr txBox="1"/>
            <p:nvPr/>
          </p:nvSpPr>
          <p:spPr>
            <a:xfrm>
              <a:off x="2941084" y="292594"/>
              <a:ext cx="6326910" cy="2554545"/>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Nội</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dung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chính</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của</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bài</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đọc</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endParaRPr>
            </a:p>
          </p:txBody>
        </p:sp>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0472" t="70252" r="3775" b="5014"/>
          <a:stretch/>
        </p:blipFill>
        <p:spPr>
          <a:xfrm>
            <a:off x="6242161" y="1059255"/>
            <a:ext cx="6242161" cy="4046898"/>
          </a:xfrm>
          <a:prstGeom prst="rect">
            <a:avLst/>
          </a:prstGeom>
        </p:spPr>
      </p:pic>
      <p:sp>
        <p:nvSpPr>
          <p:cNvPr id="20" name="TextBox 19"/>
          <p:cNvSpPr txBox="1"/>
          <p:nvPr/>
        </p:nvSpPr>
        <p:spPr>
          <a:xfrm>
            <a:off x="7373694" y="2071261"/>
            <a:ext cx="4204993" cy="2246769"/>
          </a:xfrm>
          <a:prstGeom prst="rect">
            <a:avLst/>
          </a:prstGeom>
          <a:noFill/>
        </p:spPr>
        <p:txBody>
          <a:bodyPr wrap="square" rtlCol="0">
            <a:spAutoFit/>
          </a:bodyPr>
          <a:lstStyle/>
          <a:p>
            <a:pPr algn="just"/>
            <a:r>
              <a:rPr lang="en-US" sz="2800" dirty="0" err="1"/>
              <a:t>Không</a:t>
            </a:r>
            <a:r>
              <a:rPr lang="en-US" sz="2800" dirty="0"/>
              <a:t> </a:t>
            </a:r>
            <a:r>
              <a:rPr lang="en-US" sz="2800" dirty="0" err="1"/>
              <a:t>khí</a:t>
            </a:r>
            <a:r>
              <a:rPr lang="en-US" sz="2800" dirty="0"/>
              <a:t> </a:t>
            </a:r>
            <a:r>
              <a:rPr lang="en-US" sz="2800" dirty="0" err="1"/>
              <a:t>tưng</a:t>
            </a:r>
            <a:r>
              <a:rPr lang="en-US" sz="2800" dirty="0"/>
              <a:t> </a:t>
            </a:r>
            <a:r>
              <a:rPr lang="en-US" sz="2800" dirty="0" err="1"/>
              <a:t>bừng</a:t>
            </a:r>
            <a:r>
              <a:rPr lang="en-US" sz="2800" dirty="0"/>
              <a:t> </a:t>
            </a:r>
            <a:r>
              <a:rPr lang="en-US" sz="2800" dirty="0" err="1"/>
              <a:t>của</a:t>
            </a:r>
            <a:r>
              <a:rPr lang="en-US" sz="2800" dirty="0"/>
              <a:t> </a:t>
            </a:r>
            <a:r>
              <a:rPr lang="en-US" sz="2800" dirty="0" err="1"/>
              <a:t>một</a:t>
            </a:r>
            <a:r>
              <a:rPr lang="en-US" sz="2800" dirty="0"/>
              <a:t> </a:t>
            </a:r>
            <a:r>
              <a:rPr lang="en-US" sz="2800" dirty="0" err="1"/>
              <a:t>lễ</a:t>
            </a:r>
            <a:r>
              <a:rPr lang="en-US" sz="2800" dirty="0"/>
              <a:t> </a:t>
            </a:r>
            <a:r>
              <a:rPr lang="en-US" sz="2800" dirty="0" err="1"/>
              <a:t>hội</a:t>
            </a:r>
            <a:r>
              <a:rPr lang="en-US" sz="2800" dirty="0"/>
              <a:t> </a:t>
            </a:r>
            <a:r>
              <a:rPr lang="en-US" sz="2800" dirty="0" err="1"/>
              <a:t>mùa</a:t>
            </a:r>
            <a:r>
              <a:rPr lang="en-US" sz="2800" dirty="0"/>
              <a:t> </a:t>
            </a:r>
            <a:r>
              <a:rPr lang="en-US" sz="2800" dirty="0" err="1"/>
              <a:t>thu</a:t>
            </a:r>
            <a:r>
              <a:rPr lang="en-US" sz="2800" dirty="0"/>
              <a:t> ở </a:t>
            </a:r>
            <a:r>
              <a:rPr lang="en-US" sz="2800" dirty="0" err="1"/>
              <a:t>tỉnh</a:t>
            </a:r>
            <a:r>
              <a:rPr lang="en-US" sz="2800" dirty="0"/>
              <a:t> </a:t>
            </a:r>
            <a:r>
              <a:rPr lang="en-US" sz="2800" dirty="0" err="1"/>
              <a:t>Tuyên</a:t>
            </a:r>
            <a:r>
              <a:rPr lang="en-US" sz="2800" dirty="0"/>
              <a:t> </a:t>
            </a:r>
            <a:r>
              <a:rPr lang="en-US" sz="2800" dirty="0" err="1"/>
              <a:t>Quang</a:t>
            </a:r>
            <a:r>
              <a:rPr lang="en-US" sz="2800" dirty="0"/>
              <a:t> </a:t>
            </a:r>
            <a:r>
              <a:rPr lang="en-US" sz="2800" dirty="0" err="1"/>
              <a:t>với</a:t>
            </a:r>
            <a:r>
              <a:rPr lang="en-US" sz="2800" dirty="0"/>
              <a:t> </a:t>
            </a:r>
            <a:r>
              <a:rPr lang="en-US" sz="2800" dirty="0" err="1"/>
              <a:t>những</a:t>
            </a:r>
            <a:r>
              <a:rPr lang="en-US" sz="2800" dirty="0"/>
              <a:t> </a:t>
            </a:r>
            <a:r>
              <a:rPr lang="en-US" sz="2800" dirty="0" err="1"/>
              <a:t>kiểu</a:t>
            </a:r>
            <a:r>
              <a:rPr lang="en-US" sz="2800" dirty="0"/>
              <a:t> </a:t>
            </a:r>
            <a:r>
              <a:rPr lang="en-US" sz="2800" dirty="0" err="1"/>
              <a:t>đèn</a:t>
            </a:r>
            <a:r>
              <a:rPr lang="en-US" sz="2800" dirty="0"/>
              <a:t> </a:t>
            </a:r>
            <a:r>
              <a:rPr lang="en-US" sz="2800" dirty="0" err="1"/>
              <a:t>Trung</a:t>
            </a:r>
            <a:r>
              <a:rPr lang="en-US" sz="2800" dirty="0"/>
              <a:t> </a:t>
            </a:r>
            <a:r>
              <a:rPr lang="en-US" sz="2800" dirty="0" err="1"/>
              <a:t>thu</a:t>
            </a:r>
            <a:r>
              <a:rPr lang="en-US" sz="2800" dirty="0"/>
              <a:t> </a:t>
            </a:r>
            <a:r>
              <a:rPr lang="en-US" sz="2800" dirty="0" err="1"/>
              <a:t>độc</a:t>
            </a:r>
            <a:r>
              <a:rPr lang="en-US" sz="2800" dirty="0"/>
              <a:t> </a:t>
            </a:r>
            <a:r>
              <a:rPr lang="en-US" sz="2800" dirty="0" err="1"/>
              <a:t>đáo</a:t>
            </a:r>
            <a:r>
              <a:rPr lang="en-US" sz="2800" dirty="0"/>
              <a:t> </a:t>
            </a:r>
            <a:r>
              <a:rPr lang="en-US" sz="2800" dirty="0" err="1"/>
              <a:t>và</a:t>
            </a:r>
            <a:r>
              <a:rPr lang="en-US" sz="2800" dirty="0"/>
              <a:t> </a:t>
            </a:r>
            <a:r>
              <a:rPr lang="en-US" sz="2800" dirty="0" err="1"/>
              <a:t>giàu</a:t>
            </a:r>
            <a:r>
              <a:rPr lang="en-US" sz="2800" dirty="0"/>
              <a:t> ý </a:t>
            </a:r>
            <a:r>
              <a:rPr lang="en-US" sz="2800" dirty="0" err="1"/>
              <a:t>nghĩa</a:t>
            </a:r>
            <a:r>
              <a:rPr lang="en-US" sz="2800" dirty="0"/>
              <a:t>.</a:t>
            </a:r>
          </a:p>
        </p:txBody>
      </p:sp>
      <p:pic>
        <p:nvPicPr>
          <p:cNvPr id="18" name="Picture 17" descr="Logo&#10;&#10;Description automatically generated">
            <a:extLst>
              <a:ext uri="{FF2B5EF4-FFF2-40B4-BE49-F238E27FC236}">
                <a16:creationId xmlns:a16="http://schemas.microsoft.com/office/drawing/2014/main" id="{FED892B6-1E32-42D8-85C0-6DAC34D157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 b="-5"/>
          <a:stretch/>
        </p:blipFill>
        <p:spPr>
          <a:xfrm>
            <a:off x="10022726" y="4555793"/>
            <a:ext cx="2294173" cy="229417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48517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hông Nền Trung Thu Vector Corel CDR Part21 | Cách Hay Nhất |  Phông nền, Nền, Chụp ảnh trẻ em"/>
          <p:cNvPicPr>
            <a:picLocks noChangeAspect="1" noChangeArrowheads="1"/>
          </p:cNvPicPr>
          <p:nvPr/>
        </p:nvPicPr>
        <p:blipFill rotWithShape="1">
          <a:blip r:embed="rId2">
            <a:extLst>
              <a:ext uri="{28A0092B-C50C-407E-A947-70E740481C1C}">
                <a14:useLocalDpi xmlns:a14="http://schemas.microsoft.com/office/drawing/2010/main" val="0"/>
              </a:ext>
            </a:extLst>
          </a:blip>
          <a:srcRect l="4267" t="3716" r="2781" b="5787"/>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2A28020-AC94-A1BA-9B14-41CA9A688775}"/>
              </a:ext>
            </a:extLst>
          </p:cNvPr>
          <p:cNvGrpSpPr/>
          <p:nvPr/>
        </p:nvGrpSpPr>
        <p:grpSpPr>
          <a:xfrm>
            <a:off x="1422521" y="2644547"/>
            <a:ext cx="9346958" cy="3170099"/>
            <a:chOff x="5354655" y="246554"/>
            <a:chExt cx="7053476" cy="3170099"/>
          </a:xfrm>
        </p:grpSpPr>
        <p:sp>
          <p:nvSpPr>
            <p:cNvPr id="8" name="TextBox 7">
              <a:extLst>
                <a:ext uri="{FF2B5EF4-FFF2-40B4-BE49-F238E27FC236}">
                  <a16:creationId xmlns:a16="http://schemas.microsoft.com/office/drawing/2014/main" id="{425B961B-D242-629D-48FA-536ADECF216E}"/>
                </a:ext>
              </a:extLst>
            </p:cNvPr>
            <p:cNvSpPr txBox="1"/>
            <p:nvPr/>
          </p:nvSpPr>
          <p:spPr>
            <a:xfrm>
              <a:off x="5354656"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LẠI</a:t>
              </a:r>
              <a:endParaRPr kumimoji="0" lang="en-US" sz="100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9" name="TextBox 8">
              <a:extLst>
                <a:ext uri="{FF2B5EF4-FFF2-40B4-BE49-F238E27FC236}">
                  <a16:creationId xmlns:a16="http://schemas.microsoft.com/office/drawing/2014/main" id="{AA7E427E-D8AF-EADF-7DEA-104247B5246C}"/>
                </a:ext>
              </a:extLst>
            </p:cNvPr>
            <p:cNvSpPr txBox="1"/>
            <p:nvPr/>
          </p:nvSpPr>
          <p:spPr>
            <a:xfrm>
              <a:off x="5354655"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en-US" sz="100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10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en-US" sz="100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Đ</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Ọ</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C L</a:t>
              </a: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Ạ</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I</a:t>
              </a:r>
              <a:endParaRPr kumimoji="0" lang="en-US" sz="10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3294414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 Background Trung Thu – Hình nền trung thu đẹp nhất ™ WikiLapto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07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63435BF-06D4-F679-087E-CCE18FB54D5E}"/>
              </a:ext>
            </a:extLst>
          </p:cNvPr>
          <p:cNvGrpSpPr/>
          <p:nvPr/>
        </p:nvGrpSpPr>
        <p:grpSpPr>
          <a:xfrm>
            <a:off x="2184678" y="487484"/>
            <a:ext cx="7976469" cy="1323440"/>
            <a:chOff x="2932543" y="292593"/>
            <a:chExt cx="6326910" cy="2709908"/>
          </a:xfrm>
        </p:grpSpPr>
        <p:sp>
          <p:nvSpPr>
            <p:cNvPr id="5" name="TextBox 4">
              <a:extLst>
                <a:ext uri="{FF2B5EF4-FFF2-40B4-BE49-F238E27FC236}">
                  <a16:creationId xmlns:a16="http://schemas.microsoft.com/office/drawing/2014/main" id="{5C745252-91D5-F3D3-4303-336012042566}"/>
                </a:ext>
              </a:extLst>
            </p:cNvPr>
            <p:cNvSpPr txBox="1"/>
            <p:nvPr/>
          </p:nvSpPr>
          <p:spPr>
            <a:xfrm>
              <a:off x="2941085" y="292595"/>
              <a:ext cx="6309827"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Giọng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toàn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bài</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2EA7E2CD-554F-2144-71D4-68D0062CA6E1}"/>
                </a:ext>
              </a:extLst>
            </p:cNvPr>
            <p:cNvSpPr txBox="1"/>
            <p:nvPr/>
          </p:nvSpPr>
          <p:spPr>
            <a:xfrm>
              <a:off x="2932543" y="292593"/>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Giọng</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toàn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rPr>
                <a:t>bài</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SVNClementine" panose="020F0502020204030203" pitchFamily="34" charset="0"/>
              </a:endParaRPr>
            </a:p>
          </p:txBody>
        </p:sp>
      </p:grpSp>
      <p:sp>
        <p:nvSpPr>
          <p:cNvPr id="8" name="Rectangle: Rounded Corners 18">
            <a:extLst>
              <a:ext uri="{FF2B5EF4-FFF2-40B4-BE49-F238E27FC236}">
                <a16:creationId xmlns:a16="http://schemas.microsoft.com/office/drawing/2014/main" id="{C5E3E5F0-BE19-00D3-81FE-C775F535E6D4}"/>
              </a:ext>
            </a:extLst>
          </p:cNvPr>
          <p:cNvSpPr/>
          <p:nvPr/>
        </p:nvSpPr>
        <p:spPr>
          <a:xfrm>
            <a:off x="1351768" y="1947656"/>
            <a:ext cx="9642288" cy="2735440"/>
          </a:xfrm>
          <a:custGeom>
            <a:avLst/>
            <a:gdLst>
              <a:gd name="connsiteX0" fmla="*/ 0 w 9642288"/>
              <a:gd name="connsiteY0" fmla="*/ 256147 h 2735440"/>
              <a:gd name="connsiteX1" fmla="*/ 256147 w 9642288"/>
              <a:gd name="connsiteY1" fmla="*/ 0 h 2735440"/>
              <a:gd name="connsiteX2" fmla="*/ 9386141 w 9642288"/>
              <a:gd name="connsiteY2" fmla="*/ 0 h 2735440"/>
              <a:gd name="connsiteX3" fmla="*/ 9642288 w 9642288"/>
              <a:gd name="connsiteY3" fmla="*/ 256147 h 2735440"/>
              <a:gd name="connsiteX4" fmla="*/ 9642288 w 9642288"/>
              <a:gd name="connsiteY4" fmla="*/ 2479293 h 2735440"/>
              <a:gd name="connsiteX5" fmla="*/ 9386141 w 9642288"/>
              <a:gd name="connsiteY5" fmla="*/ 2735440 h 2735440"/>
              <a:gd name="connsiteX6" fmla="*/ 256147 w 9642288"/>
              <a:gd name="connsiteY6" fmla="*/ 2735440 h 2735440"/>
              <a:gd name="connsiteX7" fmla="*/ 0 w 9642288"/>
              <a:gd name="connsiteY7" fmla="*/ 2479293 h 2735440"/>
              <a:gd name="connsiteX8" fmla="*/ 0 w 9642288"/>
              <a:gd name="connsiteY8" fmla="*/ 256147 h 273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2288" h="2735440" fill="none" extrusionOk="0">
                <a:moveTo>
                  <a:pt x="0" y="256147"/>
                </a:moveTo>
                <a:cubicBezTo>
                  <a:pt x="-8913" y="113239"/>
                  <a:pt x="135630" y="17132"/>
                  <a:pt x="256147" y="0"/>
                </a:cubicBezTo>
                <a:cubicBezTo>
                  <a:pt x="2641176" y="130954"/>
                  <a:pt x="8137397" y="43574"/>
                  <a:pt x="9386141" y="0"/>
                </a:cubicBezTo>
                <a:cubicBezTo>
                  <a:pt x="9531984" y="6742"/>
                  <a:pt x="9651714" y="126227"/>
                  <a:pt x="9642288" y="256147"/>
                </a:cubicBezTo>
                <a:cubicBezTo>
                  <a:pt x="9491849" y="640848"/>
                  <a:pt x="9728167" y="1937448"/>
                  <a:pt x="9642288" y="2479293"/>
                </a:cubicBezTo>
                <a:cubicBezTo>
                  <a:pt x="9614990" y="2625242"/>
                  <a:pt x="9506240" y="2720697"/>
                  <a:pt x="9386141" y="2735440"/>
                </a:cubicBezTo>
                <a:cubicBezTo>
                  <a:pt x="6599562" y="2890637"/>
                  <a:pt x="2062007" y="2898460"/>
                  <a:pt x="256147" y="2735440"/>
                </a:cubicBezTo>
                <a:cubicBezTo>
                  <a:pt x="116055" y="2716855"/>
                  <a:pt x="-23327" y="2634380"/>
                  <a:pt x="0" y="2479293"/>
                </a:cubicBezTo>
                <a:cubicBezTo>
                  <a:pt x="64656" y="1796345"/>
                  <a:pt x="-17807" y="915762"/>
                  <a:pt x="0" y="256147"/>
                </a:cubicBezTo>
                <a:close/>
              </a:path>
              <a:path w="9642288" h="2735440" stroke="0" extrusionOk="0">
                <a:moveTo>
                  <a:pt x="0" y="256147"/>
                </a:moveTo>
                <a:cubicBezTo>
                  <a:pt x="-6549" y="110642"/>
                  <a:pt x="93123" y="8091"/>
                  <a:pt x="256147" y="0"/>
                </a:cubicBezTo>
                <a:cubicBezTo>
                  <a:pt x="2083675" y="132882"/>
                  <a:pt x="6533913" y="-84951"/>
                  <a:pt x="9386141" y="0"/>
                </a:cubicBezTo>
                <a:cubicBezTo>
                  <a:pt x="9507601" y="19537"/>
                  <a:pt x="9638878" y="133528"/>
                  <a:pt x="9642288" y="256147"/>
                </a:cubicBezTo>
                <a:cubicBezTo>
                  <a:pt x="9662475" y="896791"/>
                  <a:pt x="9794768" y="1470085"/>
                  <a:pt x="9642288" y="2479293"/>
                </a:cubicBezTo>
                <a:cubicBezTo>
                  <a:pt x="9647914" y="2621426"/>
                  <a:pt x="9537965" y="2714122"/>
                  <a:pt x="9386141" y="2735440"/>
                </a:cubicBezTo>
                <a:cubicBezTo>
                  <a:pt x="7234445" y="2823079"/>
                  <a:pt x="2197862" y="2662761"/>
                  <a:pt x="256147" y="2735440"/>
                </a:cubicBezTo>
                <a:cubicBezTo>
                  <a:pt x="113665" y="2725750"/>
                  <a:pt x="-11486" y="2636721"/>
                  <a:pt x="0" y="2479293"/>
                </a:cubicBezTo>
                <a:cubicBezTo>
                  <a:pt x="-38581" y="1503710"/>
                  <a:pt x="63341" y="632409"/>
                  <a:pt x="0" y="256147"/>
                </a:cubicBezTo>
                <a:close/>
              </a:path>
            </a:pathLst>
          </a:custGeom>
          <a:solidFill>
            <a:srgbClr val="FDF8FB">
              <a:alpha val="85000"/>
            </a:srgbClr>
          </a:solidFill>
          <a:ln w="28575" cap="rnd" cmpd="thinThick">
            <a:solidFill>
              <a:srgbClr val="C0000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12" y="3924920"/>
            <a:ext cx="4097532" cy="3276560"/>
          </a:xfrm>
          <a:prstGeom prst="rect">
            <a:avLst/>
          </a:prstGeom>
        </p:spPr>
      </p:pic>
      <p:sp>
        <p:nvSpPr>
          <p:cNvPr id="2" name="TextBox 1"/>
          <p:cNvSpPr txBox="1"/>
          <p:nvPr/>
        </p:nvSpPr>
        <p:spPr>
          <a:xfrm>
            <a:off x="1626549" y="2284324"/>
            <a:ext cx="9092725" cy="2062103"/>
          </a:xfrm>
          <a:prstGeom prst="rect">
            <a:avLst/>
          </a:prstGeom>
          <a:noFill/>
        </p:spPr>
        <p:txBody>
          <a:bodyPr wrap="square" rtlCol="0">
            <a:spAutoFit/>
          </a:bodyPr>
          <a:lstStyle/>
          <a:p>
            <a:pPr algn="just"/>
            <a:r>
              <a:rPr lang="en-US" sz="3200" dirty="0" err="1"/>
              <a:t>Giọng</a:t>
            </a:r>
            <a:r>
              <a:rPr lang="en-US" sz="3200" dirty="0"/>
              <a:t> </a:t>
            </a:r>
            <a:r>
              <a:rPr lang="en-US" sz="3200" dirty="0" err="1"/>
              <a:t>đọc</a:t>
            </a:r>
            <a:r>
              <a:rPr lang="en-US" sz="3200" dirty="0"/>
              <a:t> </a:t>
            </a:r>
            <a:r>
              <a:rPr lang="en-US" sz="3200" dirty="0" err="1"/>
              <a:t>toàn</a:t>
            </a:r>
            <a:r>
              <a:rPr lang="en-US" sz="3200" dirty="0"/>
              <a:t> </a:t>
            </a:r>
            <a:r>
              <a:rPr lang="en-US" sz="3200" dirty="0" err="1"/>
              <a:t>bài</a:t>
            </a:r>
            <a:r>
              <a:rPr lang="en-US" sz="3200" dirty="0"/>
              <a:t> thong </a:t>
            </a:r>
            <a:r>
              <a:rPr lang="en-US" sz="3200" dirty="0" err="1"/>
              <a:t>thả</a:t>
            </a:r>
            <a:r>
              <a:rPr lang="en-US" sz="3200" dirty="0"/>
              <a:t>, </a:t>
            </a:r>
            <a:r>
              <a:rPr lang="en-US" sz="3200" dirty="0" err="1"/>
              <a:t>chậm</a:t>
            </a:r>
            <a:r>
              <a:rPr lang="en-US" sz="3200" dirty="0"/>
              <a:t> </a:t>
            </a:r>
            <a:r>
              <a:rPr lang="en-US" sz="3200" dirty="0" err="1"/>
              <a:t>rãi</a:t>
            </a:r>
            <a:r>
              <a:rPr lang="en-US" sz="3200" dirty="0"/>
              <a:t>, </a:t>
            </a:r>
            <a:r>
              <a:rPr lang="en-US" sz="3200" dirty="0" err="1"/>
              <a:t>vui</a:t>
            </a:r>
            <a:r>
              <a:rPr lang="en-US" sz="3200" dirty="0"/>
              <a:t> </a:t>
            </a:r>
            <a:r>
              <a:rPr lang="en-US" sz="3200" dirty="0" err="1"/>
              <a:t>tươi</a:t>
            </a:r>
            <a:r>
              <a:rPr lang="en-US" sz="3200" dirty="0"/>
              <a:t>, </a:t>
            </a:r>
            <a:r>
              <a:rPr lang="en-US" sz="3200" dirty="0" err="1"/>
              <a:t>nhấn</a:t>
            </a:r>
            <a:r>
              <a:rPr lang="en-US" sz="3200" dirty="0"/>
              <a:t> </a:t>
            </a:r>
            <a:r>
              <a:rPr lang="en-US" sz="3200" dirty="0" err="1"/>
              <a:t>giọng</a:t>
            </a:r>
            <a:r>
              <a:rPr lang="en-US" sz="3200" dirty="0"/>
              <a:t> </a:t>
            </a:r>
            <a:r>
              <a:rPr lang="en-US" sz="3200" dirty="0" err="1"/>
              <a:t>những</a:t>
            </a:r>
            <a:r>
              <a:rPr lang="en-US" sz="3200" dirty="0"/>
              <a:t> </a:t>
            </a:r>
            <a:r>
              <a:rPr lang="en-US" sz="3200" dirty="0" err="1"/>
              <a:t>từ</a:t>
            </a:r>
            <a:r>
              <a:rPr lang="en-US" sz="3200" dirty="0"/>
              <a:t> </a:t>
            </a:r>
            <a:r>
              <a:rPr lang="en-US" sz="3200" dirty="0" err="1"/>
              <a:t>ngữ</a:t>
            </a:r>
            <a:r>
              <a:rPr lang="en-US" sz="3200" dirty="0"/>
              <a:t> </a:t>
            </a:r>
            <a:r>
              <a:rPr lang="en-US" sz="3200" dirty="0" err="1"/>
              <a:t>thể</a:t>
            </a:r>
            <a:r>
              <a:rPr lang="en-US" sz="3200" dirty="0"/>
              <a:t> </a:t>
            </a:r>
            <a:r>
              <a:rPr lang="en-US" sz="3200" dirty="0" err="1"/>
              <a:t>hiện</a:t>
            </a:r>
            <a:r>
              <a:rPr lang="en-US" sz="3200" dirty="0"/>
              <a:t> </a:t>
            </a:r>
            <a:r>
              <a:rPr lang="en-US" sz="3200" dirty="0" err="1"/>
              <a:t>vẻ</a:t>
            </a:r>
            <a:r>
              <a:rPr lang="en-US" sz="3200" dirty="0"/>
              <a:t> </a:t>
            </a:r>
            <a:r>
              <a:rPr lang="en-US" sz="3200" dirty="0" err="1"/>
              <a:t>đẹp</a:t>
            </a:r>
            <a:r>
              <a:rPr lang="en-US" sz="3200" dirty="0"/>
              <a:t> </a:t>
            </a:r>
            <a:r>
              <a:rPr lang="en-US" sz="3200" dirty="0" err="1"/>
              <a:t>của</a:t>
            </a:r>
            <a:r>
              <a:rPr lang="en-US" sz="3200" dirty="0"/>
              <a:t> </a:t>
            </a:r>
            <a:r>
              <a:rPr lang="en-US" sz="3200" dirty="0" err="1"/>
              <a:t>cảnh</a:t>
            </a:r>
            <a:r>
              <a:rPr lang="en-US" sz="3200" dirty="0"/>
              <a:t> </a:t>
            </a:r>
            <a:r>
              <a:rPr lang="en-US" sz="3200" dirty="0" err="1"/>
              <a:t>lễ</a:t>
            </a:r>
            <a:r>
              <a:rPr lang="en-US" sz="3200" dirty="0"/>
              <a:t> </a:t>
            </a:r>
            <a:r>
              <a:rPr lang="en-US" sz="3200" dirty="0" err="1"/>
              <a:t>hội</a:t>
            </a:r>
            <a:r>
              <a:rPr lang="en-US" sz="3200" dirty="0"/>
              <a:t>, </a:t>
            </a:r>
            <a:r>
              <a:rPr lang="en-US" sz="3200" dirty="0" err="1"/>
              <a:t>hình</a:t>
            </a:r>
            <a:r>
              <a:rPr lang="en-US" sz="3200" dirty="0"/>
              <a:t> </a:t>
            </a:r>
            <a:r>
              <a:rPr lang="en-US" sz="3200" dirty="0" err="1"/>
              <a:t>ảnh</a:t>
            </a:r>
            <a:r>
              <a:rPr lang="en-US" sz="3200" dirty="0"/>
              <a:t> </a:t>
            </a:r>
            <a:r>
              <a:rPr lang="en-US" sz="3200" dirty="0" err="1"/>
              <a:t>các</a:t>
            </a:r>
            <a:r>
              <a:rPr lang="en-US" sz="3200" dirty="0"/>
              <a:t> </a:t>
            </a:r>
            <a:r>
              <a:rPr lang="en-US" sz="3200" dirty="0" err="1"/>
              <a:t>loại</a:t>
            </a:r>
            <a:r>
              <a:rPr lang="en-US" sz="3200" dirty="0"/>
              <a:t> </a:t>
            </a:r>
            <a:r>
              <a:rPr lang="en-US" sz="3200" dirty="0" err="1"/>
              <a:t>đèn</a:t>
            </a:r>
            <a:r>
              <a:rPr lang="en-US" sz="3200" dirty="0"/>
              <a:t> </a:t>
            </a:r>
            <a:r>
              <a:rPr lang="en-US" sz="3200" dirty="0" err="1"/>
              <a:t>Trung</a:t>
            </a:r>
            <a:r>
              <a:rPr lang="en-US" sz="3200" dirty="0"/>
              <a:t> </a:t>
            </a:r>
            <a:r>
              <a:rPr lang="en-US" sz="3200" dirty="0" err="1"/>
              <a:t>thu</a:t>
            </a:r>
            <a:r>
              <a:rPr lang="en-US" sz="3200" dirty="0"/>
              <a:t>, </a:t>
            </a:r>
            <a:r>
              <a:rPr lang="en-US" sz="3200" dirty="0" err="1"/>
              <a:t>cảm</a:t>
            </a:r>
            <a:r>
              <a:rPr lang="en-US" sz="3200" dirty="0"/>
              <a:t> </a:t>
            </a:r>
            <a:r>
              <a:rPr lang="en-US" sz="3200" dirty="0" err="1"/>
              <a:t>xúc</a:t>
            </a:r>
            <a:r>
              <a:rPr lang="en-US" sz="3200" dirty="0"/>
              <a:t> </a:t>
            </a:r>
            <a:r>
              <a:rPr lang="en-US" sz="3200" dirty="0" err="1"/>
              <a:t>trước</a:t>
            </a:r>
            <a:r>
              <a:rPr lang="en-US" sz="3200" dirty="0"/>
              <a:t> </a:t>
            </a:r>
            <a:r>
              <a:rPr lang="en-US" sz="3200" dirty="0" err="1"/>
              <a:t>những</a:t>
            </a:r>
            <a:r>
              <a:rPr lang="en-US" sz="3200" dirty="0"/>
              <a:t> </a:t>
            </a:r>
            <a:r>
              <a:rPr lang="en-US" sz="3200" dirty="0" err="1"/>
              <a:t>hình</a:t>
            </a:r>
            <a:r>
              <a:rPr lang="en-US" sz="3200" dirty="0"/>
              <a:t> </a:t>
            </a:r>
            <a:r>
              <a:rPr lang="en-US" sz="3200" dirty="0" err="1"/>
              <a:t>ảnh</a:t>
            </a:r>
            <a:r>
              <a:rPr lang="en-US" sz="3200" dirty="0"/>
              <a:t> </a:t>
            </a:r>
            <a:r>
              <a:rPr lang="en-US" sz="3200" dirty="0" err="1"/>
              <a:t>đèn</a:t>
            </a:r>
            <a:r>
              <a:rPr lang="en-US" sz="3200" dirty="0"/>
              <a:t> </a:t>
            </a:r>
            <a:r>
              <a:rPr lang="en-US" sz="3200" dirty="0" err="1"/>
              <a:t>Trung</a:t>
            </a:r>
            <a:r>
              <a:rPr lang="en-US" sz="3200" dirty="0"/>
              <a:t> </a:t>
            </a:r>
            <a:r>
              <a:rPr lang="en-US" sz="3200" dirty="0" err="1"/>
              <a:t>thu</a:t>
            </a:r>
            <a:r>
              <a:rPr lang="en-US" sz="3200" dirty="0"/>
              <a:t> </a:t>
            </a:r>
            <a:r>
              <a:rPr lang="en-US" sz="3200" dirty="0" err="1"/>
              <a:t>rực</a:t>
            </a:r>
            <a:r>
              <a:rPr lang="en-US" sz="3200" dirty="0"/>
              <a:t> </a:t>
            </a:r>
            <a:r>
              <a:rPr lang="en-US" sz="3200" dirty="0" err="1"/>
              <a:t>rỡ</a:t>
            </a:r>
            <a:r>
              <a:rPr lang="en-US" sz="3200" dirty="0"/>
              <a:t> </a:t>
            </a:r>
            <a:r>
              <a:rPr lang="en-US" sz="3200" dirty="0" err="1"/>
              <a:t>trong</a:t>
            </a:r>
            <a:r>
              <a:rPr lang="en-US" sz="3200" dirty="0"/>
              <a:t> </a:t>
            </a:r>
            <a:r>
              <a:rPr lang="en-US" sz="3200" dirty="0" err="1"/>
              <a:t>lễ</a:t>
            </a:r>
            <a:r>
              <a:rPr lang="en-US" sz="3200" dirty="0"/>
              <a:t> </a:t>
            </a:r>
            <a:r>
              <a:rPr lang="en-US" sz="3200" dirty="0" err="1"/>
              <a:t>hội</a:t>
            </a:r>
            <a:r>
              <a:rPr lang="en-US" sz="3200" dirty="0"/>
              <a:t>.</a:t>
            </a:r>
          </a:p>
        </p:txBody>
      </p:sp>
    </p:spTree>
    <p:extLst>
      <p:ext uri="{BB962C8B-B14F-4D97-AF65-F5344CB8AC3E}">
        <p14:creationId xmlns:p14="http://schemas.microsoft.com/office/powerpoint/2010/main" val="3859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Background Trung Thu – Hình nền trung thu đẹp nhất ™ WikiLaptop.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0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8">
            <a:extLst>
              <a:ext uri="{FF2B5EF4-FFF2-40B4-BE49-F238E27FC236}">
                <a16:creationId xmlns:a16="http://schemas.microsoft.com/office/drawing/2014/main" id="{C5E3E5F0-BE19-00D3-81FE-C775F535E6D4}"/>
              </a:ext>
            </a:extLst>
          </p:cNvPr>
          <p:cNvSpPr/>
          <p:nvPr/>
        </p:nvSpPr>
        <p:spPr>
          <a:xfrm>
            <a:off x="230736" y="170917"/>
            <a:ext cx="11553914" cy="6191138"/>
          </a:xfrm>
          <a:custGeom>
            <a:avLst/>
            <a:gdLst>
              <a:gd name="connsiteX0" fmla="*/ 0 w 11553914"/>
              <a:gd name="connsiteY0" fmla="*/ 579738 h 6191138"/>
              <a:gd name="connsiteX1" fmla="*/ 579738 w 11553914"/>
              <a:gd name="connsiteY1" fmla="*/ 0 h 6191138"/>
              <a:gd name="connsiteX2" fmla="*/ 10974176 w 11553914"/>
              <a:gd name="connsiteY2" fmla="*/ 0 h 6191138"/>
              <a:gd name="connsiteX3" fmla="*/ 11553914 w 11553914"/>
              <a:gd name="connsiteY3" fmla="*/ 579738 h 6191138"/>
              <a:gd name="connsiteX4" fmla="*/ 11553914 w 11553914"/>
              <a:gd name="connsiteY4" fmla="*/ 5611400 h 6191138"/>
              <a:gd name="connsiteX5" fmla="*/ 10974176 w 11553914"/>
              <a:gd name="connsiteY5" fmla="*/ 6191138 h 6191138"/>
              <a:gd name="connsiteX6" fmla="*/ 579738 w 11553914"/>
              <a:gd name="connsiteY6" fmla="*/ 6191138 h 6191138"/>
              <a:gd name="connsiteX7" fmla="*/ 0 w 11553914"/>
              <a:gd name="connsiteY7" fmla="*/ 5611400 h 6191138"/>
              <a:gd name="connsiteX8" fmla="*/ 0 w 11553914"/>
              <a:gd name="connsiteY8" fmla="*/ 579738 h 619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914" h="6191138" fill="none" extrusionOk="0">
                <a:moveTo>
                  <a:pt x="0" y="579738"/>
                </a:moveTo>
                <a:cubicBezTo>
                  <a:pt x="-52204" y="251114"/>
                  <a:pt x="280022" y="16736"/>
                  <a:pt x="579738" y="0"/>
                </a:cubicBezTo>
                <a:cubicBezTo>
                  <a:pt x="1818762" y="130954"/>
                  <a:pt x="5901649" y="43574"/>
                  <a:pt x="10974176" y="0"/>
                </a:cubicBezTo>
                <a:cubicBezTo>
                  <a:pt x="11327806" y="51524"/>
                  <a:pt x="11561931" y="269378"/>
                  <a:pt x="11553914" y="579738"/>
                </a:cubicBezTo>
                <a:cubicBezTo>
                  <a:pt x="11403475" y="1867859"/>
                  <a:pt x="11639793" y="4616289"/>
                  <a:pt x="11553914" y="5611400"/>
                </a:cubicBezTo>
                <a:cubicBezTo>
                  <a:pt x="11506710" y="5939332"/>
                  <a:pt x="11283092" y="6183366"/>
                  <a:pt x="10974176" y="6191138"/>
                </a:cubicBezTo>
                <a:cubicBezTo>
                  <a:pt x="9513166" y="6346335"/>
                  <a:pt x="5227155" y="6354158"/>
                  <a:pt x="579738" y="6191138"/>
                </a:cubicBezTo>
                <a:cubicBezTo>
                  <a:pt x="263881" y="6132666"/>
                  <a:pt x="-20350" y="5943463"/>
                  <a:pt x="0" y="5611400"/>
                </a:cubicBezTo>
                <a:cubicBezTo>
                  <a:pt x="64656" y="4832305"/>
                  <a:pt x="-17807" y="1430826"/>
                  <a:pt x="0" y="579738"/>
                </a:cubicBezTo>
                <a:close/>
              </a:path>
              <a:path w="11553914" h="6191138" stroke="0" extrusionOk="0">
                <a:moveTo>
                  <a:pt x="0" y="579738"/>
                </a:moveTo>
                <a:cubicBezTo>
                  <a:pt x="-11003" y="252771"/>
                  <a:pt x="252373" y="2697"/>
                  <a:pt x="579738" y="0"/>
                </a:cubicBezTo>
                <a:cubicBezTo>
                  <a:pt x="3358145" y="132882"/>
                  <a:pt x="9310602" y="-84951"/>
                  <a:pt x="10974176" y="0"/>
                </a:cubicBezTo>
                <a:cubicBezTo>
                  <a:pt x="11288960" y="5269"/>
                  <a:pt x="11546995" y="297803"/>
                  <a:pt x="11553914" y="579738"/>
                </a:cubicBezTo>
                <a:cubicBezTo>
                  <a:pt x="11574101" y="1735190"/>
                  <a:pt x="11706394" y="3902585"/>
                  <a:pt x="11553914" y="5611400"/>
                </a:cubicBezTo>
                <a:cubicBezTo>
                  <a:pt x="11578994" y="5934555"/>
                  <a:pt x="11299006" y="6181567"/>
                  <a:pt x="10974176" y="6191138"/>
                </a:cubicBezTo>
                <a:cubicBezTo>
                  <a:pt x="6071602" y="6278777"/>
                  <a:pt x="5378123" y="6118459"/>
                  <a:pt x="579738" y="6191138"/>
                </a:cubicBezTo>
                <a:cubicBezTo>
                  <a:pt x="254552" y="6143400"/>
                  <a:pt x="-24907" y="5966194"/>
                  <a:pt x="0" y="5611400"/>
                </a:cubicBezTo>
                <a:cubicBezTo>
                  <a:pt x="-38581" y="4970333"/>
                  <a:pt x="63341" y="2196190"/>
                  <a:pt x="0" y="579738"/>
                </a:cubicBezTo>
                <a:close/>
              </a:path>
            </a:pathLst>
          </a:custGeom>
          <a:solidFill>
            <a:srgbClr val="FDF8FB">
              <a:alpha val="85000"/>
            </a:srgbClr>
          </a:solidFill>
          <a:ln w="28575" cap="rnd" cmpd="thinThick">
            <a:solidFill>
              <a:srgbClr val="7030A0"/>
            </a:solidFill>
            <a:prstDash val="lg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1444" y="967146"/>
            <a:ext cx="10994755" cy="2092881"/>
          </a:xfrm>
          <a:prstGeom prst="rect">
            <a:avLst/>
          </a:prstGeom>
          <a:noFill/>
        </p:spPr>
        <p:txBody>
          <a:bodyPr wrap="square" rtlCol="0">
            <a:spAutoFit/>
          </a:bodyPr>
          <a:lstStyle/>
          <a:p>
            <a:pPr algn="just"/>
            <a:r>
              <a:rPr lang="en-US" sz="2600" dirty="0">
                <a:latin typeface="+mj-lt"/>
                <a:cs typeface="Calibri" panose="020F0502020204030204" pitchFamily="34" charset="0"/>
              </a:rPr>
              <a:t>     </a:t>
            </a:r>
            <a:r>
              <a:rPr lang="vi-VN" sz="2600" dirty="0">
                <a:latin typeface="Calibri" panose="020F0502020204030204" pitchFamily="34" charset="0"/>
                <a:cs typeface="Calibri" panose="020F0502020204030204" pitchFamily="34" charset="0"/>
              </a:rPr>
              <a:t>Cứ mỗi độ thu về, vào lễ hội Trung thu, phố phường Tuyên Quang lại bừng lên lộng lẫy với đủ sắc màu và kiểu dáng độc đáo của những chiếc đèn khổng lồ.</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Trước lễ hội khoảng một tuần, những chiếc xe gắn đèn màu đã mang đến không khí náo nức rộn r</a:t>
            </a:r>
            <a:r>
              <a:rPr lang="en-US" sz="2600" dirty="0">
                <a:latin typeface="Calibri" panose="020F0502020204030204" pitchFamily="34" charset="0"/>
                <a:cs typeface="Calibri" panose="020F0502020204030204" pitchFamily="34" charset="0"/>
              </a:rPr>
              <a:t>ã</a:t>
            </a:r>
            <a:r>
              <a:rPr lang="vi-VN" sz="2600" dirty="0">
                <a:latin typeface="Calibri" panose="020F0502020204030204" pitchFamily="34" charset="0"/>
                <a:cs typeface="Calibri" panose="020F0502020204030204" pitchFamily="34" charset="0"/>
              </a:rPr>
              <a:t> cho các ngả đường của thành phố.</a:t>
            </a:r>
          </a:p>
          <a:p>
            <a:pPr algn="just"/>
            <a:endParaRPr lang="en-US" sz="2600" dirty="0">
              <a:latin typeface="+mj-lt"/>
              <a:cs typeface="Calibri" panose="020F0502020204030204" pitchFamily="34" charset="0"/>
            </a:endParaRPr>
          </a:p>
        </p:txBody>
      </p:sp>
      <p:sp>
        <p:nvSpPr>
          <p:cNvPr id="6" name="TextBox 5"/>
          <p:cNvSpPr txBox="1"/>
          <p:nvPr/>
        </p:nvSpPr>
        <p:spPr>
          <a:xfrm>
            <a:off x="545186" y="2570858"/>
            <a:ext cx="10925013" cy="4093428"/>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Người lớn vui vẻ đẩy xe đèn, trẻ em hớn hở ngồi trên xe thích thú ng</a:t>
            </a:r>
            <a:r>
              <a:rPr lang="en-US" sz="2600" dirty="0">
                <a:latin typeface="Calibri" panose="020F0502020204030204" pitchFamily="34" charset="0"/>
                <a:cs typeface="Calibri" panose="020F0502020204030204" pitchFamily="34" charset="0"/>
              </a:rPr>
              <a:t>ắ</a:t>
            </a:r>
            <a:r>
              <a:rPr lang="vi-VN" sz="2600" dirty="0">
                <a:latin typeface="Calibri" panose="020F0502020204030204" pitchFamily="34" charset="0"/>
                <a:cs typeface="Calibri" panose="020F0502020204030204" pitchFamily="34" charset="0"/>
              </a:rPr>
              <a:t>m nhìn phố phường ngày hội. Đèn ông sao rực rỡ, đèn rồng, đèn phượng bay bổng; đèn rùa và thỏ, đèn hình cô Tấm và quả thị gợi nhắc những câu chuyện cổ thân thương, đèn về các anh hùng dân tộc mang theo niềm tự hào sâu sắc.</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Lễ hội đèn Trung thu còn là dịp để người dân Tuyên Quang sống lại với tuổi thơ đầy sắc màu. Mọi người luôn mong chờ đến lễ hội để đón xem những chiếc đèn khổng lồ được làm từ đôi bàn tay khéo léo, chan chứa tình yêu quê hương của các nghệ nhân.</a:t>
            </a:r>
          </a:p>
          <a:p>
            <a:pPr algn="r"/>
            <a:r>
              <a:rPr lang="vi-VN" sz="2600" i="1" dirty="0">
                <a:latin typeface="+mj-lt"/>
              </a:rPr>
              <a:t>Mai Hương</a:t>
            </a:r>
            <a:endParaRPr lang="vi-VN" sz="2600" dirty="0">
              <a:latin typeface="+mj-lt"/>
            </a:endParaRPr>
          </a:p>
          <a:p>
            <a:pPr algn="just"/>
            <a:endParaRPr lang="en-US" sz="2600" dirty="0">
              <a:latin typeface="+mj-lt"/>
              <a:cs typeface="Calibri" panose="020F0502020204030204" pitchFamily="34" charset="0"/>
            </a:endParaRPr>
          </a:p>
        </p:txBody>
      </p:sp>
      <p:cxnSp>
        <p:nvCxnSpPr>
          <p:cNvPr id="7" name="Straight Connector 6">
            <a:extLst>
              <a:ext uri="{FF2B5EF4-FFF2-40B4-BE49-F238E27FC236}">
                <a16:creationId xmlns:a16="http://schemas.microsoft.com/office/drawing/2014/main" id="{2CAA26E0-0E46-5C32-ACB6-7461221CEF37}"/>
              </a:ext>
            </a:extLst>
          </p:cNvPr>
          <p:cNvCxnSpPr/>
          <p:nvPr/>
        </p:nvCxnSpPr>
        <p:spPr>
          <a:xfrm flipH="1">
            <a:off x="2673402" y="1828484"/>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AA26E0-0E46-5C32-ACB6-7461221CEF37}"/>
              </a:ext>
            </a:extLst>
          </p:cNvPr>
          <p:cNvCxnSpPr/>
          <p:nvPr/>
        </p:nvCxnSpPr>
        <p:spPr>
          <a:xfrm flipH="1">
            <a:off x="5210187" y="1846304"/>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A26E0-0E46-5C32-ACB6-7461221CEF37}"/>
              </a:ext>
            </a:extLst>
          </p:cNvPr>
          <p:cNvCxnSpPr/>
          <p:nvPr/>
        </p:nvCxnSpPr>
        <p:spPr>
          <a:xfrm flipH="1">
            <a:off x="9436875" y="1826300"/>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AA26E0-0E46-5C32-ACB6-7461221CEF37}"/>
              </a:ext>
            </a:extLst>
          </p:cNvPr>
          <p:cNvCxnSpPr/>
          <p:nvPr/>
        </p:nvCxnSpPr>
        <p:spPr>
          <a:xfrm flipH="1">
            <a:off x="3941795" y="2209543"/>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AA26E0-0E46-5C32-ACB6-7461221CEF37}"/>
              </a:ext>
            </a:extLst>
          </p:cNvPr>
          <p:cNvCxnSpPr/>
          <p:nvPr/>
        </p:nvCxnSpPr>
        <p:spPr>
          <a:xfrm flipH="1">
            <a:off x="8612310" y="2196503"/>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AA26E0-0E46-5C32-ACB6-7461221CEF37}"/>
              </a:ext>
            </a:extLst>
          </p:cNvPr>
          <p:cNvCxnSpPr/>
          <p:nvPr/>
        </p:nvCxnSpPr>
        <p:spPr>
          <a:xfrm flipH="1">
            <a:off x="8683182" y="2209543"/>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AA26E0-0E46-5C32-ACB6-7461221CEF37}"/>
              </a:ext>
            </a:extLst>
          </p:cNvPr>
          <p:cNvCxnSpPr/>
          <p:nvPr/>
        </p:nvCxnSpPr>
        <p:spPr>
          <a:xfrm flipH="1">
            <a:off x="6543794" y="4615523"/>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AA26E0-0E46-5C32-ACB6-7461221CEF37}"/>
              </a:ext>
            </a:extLst>
          </p:cNvPr>
          <p:cNvCxnSpPr/>
          <p:nvPr/>
        </p:nvCxnSpPr>
        <p:spPr>
          <a:xfrm flipH="1">
            <a:off x="9659313" y="4615523"/>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AA26E0-0E46-5C32-ACB6-7461221CEF37}"/>
              </a:ext>
            </a:extLst>
          </p:cNvPr>
          <p:cNvCxnSpPr/>
          <p:nvPr/>
        </p:nvCxnSpPr>
        <p:spPr>
          <a:xfrm flipH="1">
            <a:off x="2415490" y="4985726"/>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AA26E0-0E46-5C32-ACB6-7461221CEF37}"/>
              </a:ext>
            </a:extLst>
          </p:cNvPr>
          <p:cNvCxnSpPr/>
          <p:nvPr/>
        </p:nvCxnSpPr>
        <p:spPr>
          <a:xfrm flipH="1">
            <a:off x="7088980" y="4985725"/>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AA26E0-0E46-5C32-ACB6-7461221CEF37}"/>
              </a:ext>
            </a:extLst>
          </p:cNvPr>
          <p:cNvCxnSpPr/>
          <p:nvPr/>
        </p:nvCxnSpPr>
        <p:spPr>
          <a:xfrm flipH="1">
            <a:off x="3167091" y="5355928"/>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AA26E0-0E46-5C32-ACB6-7461221CEF37}"/>
              </a:ext>
            </a:extLst>
          </p:cNvPr>
          <p:cNvCxnSpPr/>
          <p:nvPr/>
        </p:nvCxnSpPr>
        <p:spPr>
          <a:xfrm flipH="1">
            <a:off x="3231565" y="5355928"/>
            <a:ext cx="92947" cy="370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5E9BDD-A0A7-721C-2241-5E27C7B96B52}"/>
              </a:ext>
            </a:extLst>
          </p:cNvPr>
          <p:cNvCxnSpPr>
            <a:cxnSpLocks/>
          </p:cNvCxnSpPr>
          <p:nvPr/>
        </p:nvCxnSpPr>
        <p:spPr>
          <a:xfrm>
            <a:off x="545186" y="1793108"/>
            <a:ext cx="1052120" cy="1"/>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5E9BDD-A0A7-721C-2241-5E27C7B96B52}"/>
              </a:ext>
            </a:extLst>
          </p:cNvPr>
          <p:cNvCxnSpPr>
            <a:cxnSpLocks/>
          </p:cNvCxnSpPr>
          <p:nvPr/>
        </p:nvCxnSpPr>
        <p:spPr>
          <a:xfrm>
            <a:off x="5538147" y="1769002"/>
            <a:ext cx="1098594" cy="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5E9BDD-A0A7-721C-2241-5E27C7B96B52}"/>
              </a:ext>
            </a:extLst>
          </p:cNvPr>
          <p:cNvCxnSpPr>
            <a:cxnSpLocks/>
          </p:cNvCxnSpPr>
          <p:nvPr/>
        </p:nvCxnSpPr>
        <p:spPr>
          <a:xfrm flipV="1">
            <a:off x="1959140" y="2566706"/>
            <a:ext cx="1982655" cy="13045"/>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5E9BDD-A0A7-721C-2241-5E27C7B96B52}"/>
              </a:ext>
            </a:extLst>
          </p:cNvPr>
          <p:cNvCxnSpPr>
            <a:cxnSpLocks/>
          </p:cNvCxnSpPr>
          <p:nvPr/>
        </p:nvCxnSpPr>
        <p:spPr>
          <a:xfrm>
            <a:off x="5645413" y="3368605"/>
            <a:ext cx="944854" cy="411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5E9BDD-A0A7-721C-2241-5E27C7B96B52}"/>
              </a:ext>
            </a:extLst>
          </p:cNvPr>
          <p:cNvCxnSpPr>
            <a:cxnSpLocks/>
          </p:cNvCxnSpPr>
          <p:nvPr/>
        </p:nvCxnSpPr>
        <p:spPr>
          <a:xfrm>
            <a:off x="9964699" y="3410268"/>
            <a:ext cx="1365524" cy="411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5E9BDD-A0A7-721C-2241-5E27C7B96B52}"/>
              </a:ext>
            </a:extLst>
          </p:cNvPr>
          <p:cNvCxnSpPr>
            <a:cxnSpLocks/>
          </p:cNvCxnSpPr>
          <p:nvPr/>
        </p:nvCxnSpPr>
        <p:spPr>
          <a:xfrm>
            <a:off x="8847060" y="4188017"/>
            <a:ext cx="1117639" cy="411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014232" y="-1"/>
            <a:ext cx="5487024" cy="724093"/>
            <a:chOff x="-1354862" y="0"/>
            <a:chExt cx="7281723" cy="790893"/>
          </a:xfrm>
        </p:grpSpPr>
        <p:sp>
          <p:nvSpPr>
            <p:cNvPr id="33" name="Pentagon 32"/>
            <p:cNvSpPr/>
            <p:nvPr/>
          </p:nvSpPr>
          <p:spPr>
            <a:xfrm>
              <a:off x="0" y="0"/>
              <a:ext cx="5059680" cy="790893"/>
            </a:xfrm>
            <a:prstGeom prst="homePlate">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4327CB5-868B-16A3-654C-546C8EA1F6B2}"/>
                </a:ext>
              </a:extLst>
            </p:cNvPr>
            <p:cNvSpPr txBox="1"/>
            <p:nvPr/>
          </p:nvSpPr>
          <p:spPr>
            <a:xfrm>
              <a:off x="-1354862" y="0"/>
              <a:ext cx="7281723" cy="705957"/>
            </a:xfrm>
            <a:prstGeom prst="rect">
              <a:avLst/>
            </a:prstGeom>
            <a:noFill/>
          </p:spPr>
          <p:txBody>
            <a:bodyPr wrap="square" rtlCol="0">
              <a:spAutoFit/>
            </a:bodyPr>
            <a:lstStyle/>
            <a:p>
              <a:pPr algn="ct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Lắng</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nghe</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đọc</a:t>
              </a:r>
              <a:r>
                <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 </a:t>
              </a:r>
              <a:r>
                <a:rPr lang="en-US" sz="3600" b="1" dirty="0" err="1">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rPr>
                <a:t>mẫu</a:t>
              </a:r>
              <a:endParaRPr lang="en-US" sz="3600" b="1" dirty="0">
                <a:ln w="9525">
                  <a:solidFill>
                    <a:schemeClr val="bg1"/>
                  </a:solidFill>
                  <a:prstDash val="solid"/>
                </a:ln>
                <a:solidFill>
                  <a:srgbClr val="FF0000"/>
                </a:solidFill>
                <a:effectLst>
                  <a:glow rad="63500">
                    <a:schemeClr val="accent1">
                      <a:satMod val="175000"/>
                      <a:alpha val="40000"/>
                    </a:schemeClr>
                  </a:glow>
                  <a:outerShdw blurRad="12700" dist="38100" dir="2700000" algn="tl" rotWithShape="0">
                    <a:srgbClr val="FFFF99"/>
                  </a:outerShdw>
                </a:effectLst>
                <a:latin typeface="UVN Banh Mi" pitchFamily="2" charset="0"/>
              </a:endParaRPr>
            </a:p>
          </p:txBody>
        </p:sp>
      </p:grpSp>
      <p:sp>
        <p:nvSpPr>
          <p:cNvPr id="4" name="TextBox 3">
            <a:extLst>
              <a:ext uri="{FF2B5EF4-FFF2-40B4-BE49-F238E27FC236}">
                <a16:creationId xmlns:a16="http://schemas.microsoft.com/office/drawing/2014/main" id="{B7841643-29E4-A92F-4284-A80648DF5FA9}"/>
              </a:ext>
            </a:extLst>
          </p:cNvPr>
          <p:cNvSpPr txBox="1"/>
          <p:nvPr/>
        </p:nvSpPr>
        <p:spPr>
          <a:xfrm>
            <a:off x="3389874" y="369031"/>
            <a:ext cx="5412251" cy="646331"/>
          </a:xfrm>
          <a:prstGeom prst="rect">
            <a:avLst/>
          </a:prstGeom>
          <a:noFill/>
        </p:spPr>
        <p:txBody>
          <a:bodyPr wrap="none" rtlCol="0">
            <a:spAutoFit/>
          </a:bodyPr>
          <a:lstStyle>
            <a:defPPr>
              <a:defRPr lang="en-US"/>
            </a:defPPr>
            <a:lvl1pPr>
              <a:defRPr sz="3600">
                <a:blipFill dpi="0" rotWithShape="1">
                  <a:blip r:embed="rId4">
                    <a:extLst>
                      <a:ext uri="{28A0092B-C50C-407E-A947-70E740481C1C}">
                        <a14:useLocalDpi xmlns:a14="http://schemas.microsoft.com/office/drawing/2010/main" val="0"/>
                      </a:ext>
                    </a:extLst>
                  </a:blip>
                  <a:srcRect/>
                  <a:stretch>
                    <a:fillRect/>
                  </a:stretch>
                </a:blipFill>
                <a:effectLst>
                  <a:glow rad="127000">
                    <a:schemeClr val="bg1"/>
                  </a:glow>
                  <a:outerShdw blurRad="38100" dist="38100" dir="2700000" algn="tl">
                    <a:srgbClr val="000000">
                      <a:alpha val="43137"/>
                    </a:srgbClr>
                  </a:outerShdw>
                </a:effectLst>
                <a:latin typeface="UVN Banh Mi" pitchFamily="2" charset="0"/>
              </a:defRPr>
            </a:lvl1pPr>
          </a:lstStyle>
          <a:p>
            <a:r>
              <a:rPr lang="en-US" dirty="0" err="1">
                <a:solidFill>
                  <a:srgbClr val="00B050"/>
                </a:solidFill>
              </a:rPr>
              <a:t>Độc</a:t>
            </a:r>
            <a:r>
              <a:rPr lang="en-US" dirty="0">
                <a:solidFill>
                  <a:srgbClr val="00B050"/>
                </a:solidFill>
              </a:rPr>
              <a:t> </a:t>
            </a:r>
            <a:r>
              <a:rPr lang="en-US" dirty="0" err="1">
                <a:solidFill>
                  <a:srgbClr val="00B050"/>
                </a:solidFill>
              </a:rPr>
              <a:t>đáo</a:t>
            </a:r>
            <a:r>
              <a:rPr lang="en-US" dirty="0">
                <a:solidFill>
                  <a:srgbClr val="00B050"/>
                </a:solidFill>
              </a:rPr>
              <a:t> </a:t>
            </a:r>
            <a:r>
              <a:rPr lang="en-US" dirty="0" err="1">
                <a:solidFill>
                  <a:srgbClr val="00B050"/>
                </a:solidFill>
              </a:rPr>
              <a:t>lễ</a:t>
            </a:r>
            <a:r>
              <a:rPr lang="en-US" dirty="0">
                <a:solidFill>
                  <a:srgbClr val="00B050"/>
                </a:solidFill>
              </a:rPr>
              <a:t> </a:t>
            </a:r>
            <a:r>
              <a:rPr lang="en-US" dirty="0" err="1">
                <a:solidFill>
                  <a:srgbClr val="00B050"/>
                </a:solidFill>
              </a:rPr>
              <a:t>hội</a:t>
            </a:r>
            <a:r>
              <a:rPr lang="en-US" dirty="0">
                <a:solidFill>
                  <a:srgbClr val="00B050"/>
                </a:solidFill>
              </a:rPr>
              <a:t> </a:t>
            </a:r>
            <a:r>
              <a:rPr lang="en-US" dirty="0" err="1">
                <a:solidFill>
                  <a:srgbClr val="00B050"/>
                </a:solidFill>
              </a:rPr>
              <a:t>đèn</a:t>
            </a:r>
            <a:r>
              <a:rPr lang="en-US" dirty="0">
                <a:solidFill>
                  <a:srgbClr val="00B050"/>
                </a:solidFill>
              </a:rPr>
              <a:t> </a:t>
            </a:r>
            <a:r>
              <a:rPr lang="en-US" dirty="0" err="1">
                <a:solidFill>
                  <a:srgbClr val="00B050"/>
                </a:solidFill>
              </a:rPr>
              <a:t>Trung</a:t>
            </a:r>
            <a:r>
              <a:rPr lang="en-US" dirty="0">
                <a:solidFill>
                  <a:srgbClr val="00B050"/>
                </a:solidFill>
              </a:rPr>
              <a:t> </a:t>
            </a:r>
            <a:r>
              <a:rPr lang="en-US" dirty="0" err="1">
                <a:solidFill>
                  <a:srgbClr val="00B050"/>
                </a:solidFill>
              </a:rPr>
              <a:t>thu</a:t>
            </a:r>
            <a:endParaRPr lang="en-US" dirty="0">
              <a:solidFill>
                <a:srgbClr val="00B050"/>
              </a:solidFill>
            </a:endParaRPr>
          </a:p>
        </p:txBody>
      </p:sp>
    </p:spTree>
    <p:extLst>
      <p:ext uri="{BB962C8B-B14F-4D97-AF65-F5344CB8AC3E}">
        <p14:creationId xmlns:p14="http://schemas.microsoft.com/office/powerpoint/2010/main" val="42885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5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25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25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25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5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25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25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25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250"/>
                                        <p:tgtEl>
                                          <p:spTgt spid="18"/>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250"/>
                                        <p:tgtEl>
                                          <p:spTgt spid="19"/>
                                        </p:tgtEl>
                                      </p:cBhvr>
                                    </p:animEffect>
                                  </p:childTnLst>
                                  <p:subTnLst>
                                    <p:audio>
                                      <p:cMediaNode>
                                        <p:cTn display="0" masterRel="sameClick">
                                          <p:stCondLst>
                                            <p:cond evt="begin" delay="0">
                                              <p:tn val="60"/>
                                            </p:cond>
                                          </p:stCondLst>
                                          <p:endCondLst>
                                            <p:cond evt="onStopAudio" delay="0">
                                              <p:tgtEl>
                                                <p:sldTgt/>
                                              </p:tgtEl>
                                            </p:cond>
                                          </p:endCondLst>
                                        </p:cTn>
                                        <p:tgtEl>
                                          <p:sndTgt r:embed="rId2"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subTnLst>
                                    <p:audio>
                                      <p:cMediaNode>
                                        <p:cTn display="0" masterRel="sameClick">
                                          <p:stCondLst>
                                            <p:cond evt="begin" delay="0">
                                              <p:tn val="75"/>
                                            </p:cond>
                                          </p:stCondLst>
                                          <p:endCondLst>
                                            <p:cond evt="onStopAudio" delay="0">
                                              <p:tgtEl>
                                                <p:sldTgt/>
                                              </p:tgtEl>
                                            </p:cond>
                                          </p:endCondLst>
                                        </p:cTn>
                                        <p:tgtEl>
                                          <p:sndTgt r:embed="rId2" name="whoosh.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subTnLst>
                                    <p:audio>
                                      <p:cMediaNode>
                                        <p:cTn display="0" masterRel="sameClick">
                                          <p:stCondLst>
                                            <p:cond evt="begin" delay="0">
                                              <p:tn val="80"/>
                                            </p:cond>
                                          </p:stCondLst>
                                          <p:endCondLst>
                                            <p:cond evt="onStopAudio" delay="0">
                                              <p:tgtEl>
                                                <p:sldTgt/>
                                              </p:tgtEl>
                                            </p:cond>
                                          </p:endCondLst>
                                        </p:cTn>
                                        <p:tgtEl>
                                          <p:sndTgt r:embed="rId2" name="whoosh.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subTnLst>
                                    <p:audio>
                                      <p:cMediaNode>
                                        <p:cTn display="0" masterRel="sameClick">
                                          <p:stCondLst>
                                            <p:cond evt="begin" delay="0">
                                              <p:tn val="85"/>
                                            </p:cond>
                                          </p:stCondLst>
                                          <p:endCondLst>
                                            <p:cond evt="onStopAudio" delay="0">
                                              <p:tgtEl>
                                                <p:sldTgt/>
                                              </p:tgtEl>
                                            </p:cond>
                                          </p:endCondLst>
                                        </p:cTn>
                                        <p:tgtEl>
                                          <p:sndTgt r:embed="rId2" name="whoosh.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wipe(left)">
                                      <p:cBhvr>
                                        <p:cTn id="92" dur="500"/>
                                        <p:tgtEl>
                                          <p:spTgt spid="30"/>
                                        </p:tgtEl>
                                      </p:cBhvr>
                                    </p:animEffect>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Background Trung Thu – Hình nền trung thu đẹp nhất ™ WikiLapto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07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87250" y="402956"/>
            <a:ext cx="6745125" cy="5532895"/>
            <a:chOff x="707125" y="307946"/>
            <a:chExt cx="5388875" cy="515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25" y="307946"/>
              <a:ext cx="5388875" cy="5157226"/>
            </a:xfrm>
            <a:prstGeom prst="rect">
              <a:avLst/>
            </a:prstGeom>
          </p:spPr>
        </p:pic>
        <p:sp>
          <p:nvSpPr>
            <p:cNvPr id="14" name="TextBox 13">
              <a:extLst>
                <a:ext uri="{FF2B5EF4-FFF2-40B4-BE49-F238E27FC236}">
                  <a16:creationId xmlns:a16="http://schemas.microsoft.com/office/drawing/2014/main" id="{B7841643-29E4-A92F-4284-A80648DF5FA9}"/>
                </a:ext>
              </a:extLst>
            </p:cNvPr>
            <p:cNvSpPr txBox="1"/>
            <p:nvPr/>
          </p:nvSpPr>
          <p:spPr>
            <a:xfrm>
              <a:off x="1326919" y="1863118"/>
              <a:ext cx="4513605"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Yêu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cầu</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90" y="2463158"/>
              <a:ext cx="498223" cy="498223"/>
            </a:xfrm>
            <a:prstGeom prst="rect">
              <a:avLst/>
            </a:prstGeom>
          </p:spPr>
        </p:pic>
        <p:sp>
          <p:nvSpPr>
            <p:cNvPr id="16" name="TextBox 15"/>
            <p:cNvSpPr txBox="1"/>
            <p:nvPr/>
          </p:nvSpPr>
          <p:spPr>
            <a:xfrm>
              <a:off x="2327171" y="2561271"/>
              <a:ext cx="3084241" cy="400110"/>
            </a:xfrm>
            <a:prstGeom prst="rect">
              <a:avLst/>
            </a:prstGeom>
            <a:noFill/>
          </p:spPr>
          <p:txBody>
            <a:bodyPr wrap="square" rtlCol="0">
              <a:spAutoFit/>
            </a:bodyPr>
            <a:lstStyle/>
            <a:p>
              <a:r>
                <a:rPr lang="en-US" sz="2000" b="1" dirty="0" err="1">
                  <a:latin typeface="SVN-Kitten" pitchFamily="50" charset="0"/>
                </a:rPr>
                <a:t>Phân</a:t>
              </a:r>
              <a:r>
                <a:rPr lang="en-US" sz="2000" b="1" dirty="0">
                  <a:latin typeface="SVN-Kitten" pitchFamily="50" charset="0"/>
                </a:rPr>
                <a:t> </a:t>
              </a:r>
              <a:r>
                <a:rPr lang="en-US" sz="2000" b="1" dirty="0" err="1">
                  <a:latin typeface="SVN-Kitten" pitchFamily="50" charset="0"/>
                </a:rPr>
                <a:t>công</a:t>
              </a:r>
              <a:r>
                <a:rPr lang="en-US" sz="2000" b="1" dirty="0">
                  <a:latin typeface="SVN-Kitten" pitchFamily="50" charset="0"/>
                </a:rPr>
                <a:t> </a:t>
              </a:r>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theo</a:t>
              </a:r>
              <a:r>
                <a:rPr lang="en-US" sz="2000" b="1" dirty="0">
                  <a:latin typeface="SVN-Kitten" pitchFamily="50" charset="0"/>
                </a:rPr>
                <a:t> </a:t>
              </a:r>
              <a:r>
                <a:rPr lang="en-US" sz="2000" b="1" dirty="0" err="1">
                  <a:latin typeface="SVN-Kitten" pitchFamily="50" charset="0"/>
                </a:rPr>
                <a:t>đoạn</a:t>
              </a:r>
              <a:endParaRPr lang="en-US" sz="2000" b="1" dirty="0">
                <a:latin typeface="SVN-Kitten" pitchFamily="50"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2195" y="3008089"/>
              <a:ext cx="498223" cy="49822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948" y="3565147"/>
              <a:ext cx="498223" cy="498223"/>
            </a:xfrm>
            <a:prstGeom prst="rect">
              <a:avLst/>
            </a:prstGeom>
          </p:spPr>
        </p:pic>
        <p:sp>
          <p:nvSpPr>
            <p:cNvPr id="19" name="TextBox 18"/>
            <p:cNvSpPr txBox="1"/>
            <p:nvPr/>
          </p:nvSpPr>
          <p:spPr>
            <a:xfrm>
              <a:off x="2333175" y="3106202"/>
              <a:ext cx="3084241" cy="400110"/>
            </a:xfrm>
            <a:prstGeom prst="rect">
              <a:avLst/>
            </a:prstGeom>
            <a:noFill/>
          </p:spPr>
          <p:txBody>
            <a:bodyPr wrap="square" rtlCol="0">
              <a:spAutoFit/>
            </a:bodyPr>
            <a:lstStyle/>
            <a:p>
              <a:r>
                <a:rPr lang="en-US" sz="2000" b="1" dirty="0" err="1">
                  <a:latin typeface="SVN-Kitten" pitchFamily="50" charset="0"/>
                </a:rPr>
                <a:t>Tất</a:t>
              </a:r>
              <a:r>
                <a:rPr lang="en-US" sz="2000" b="1" dirty="0">
                  <a:latin typeface="SVN-Kitten" pitchFamily="50" charset="0"/>
                </a:rPr>
                <a:t> </a:t>
              </a:r>
              <a:r>
                <a:rPr lang="en-US" sz="2000" b="1" dirty="0" err="1">
                  <a:latin typeface="SVN-Kitten" pitchFamily="50" charset="0"/>
                </a:rPr>
                <a:t>cả</a:t>
              </a:r>
              <a:r>
                <a:rPr lang="en-US" sz="2000" b="1" dirty="0">
                  <a:latin typeface="SVN-Kitten" pitchFamily="50" charset="0"/>
                </a:rPr>
                <a:t> </a:t>
              </a:r>
              <a:r>
                <a:rPr lang="en-US" sz="2000" b="1" dirty="0" err="1">
                  <a:latin typeface="SVN-Kitten" pitchFamily="50" charset="0"/>
                </a:rPr>
                <a:t>thành</a:t>
              </a:r>
              <a:r>
                <a:rPr lang="en-US" sz="2000" b="1" dirty="0">
                  <a:latin typeface="SVN-Kitten" pitchFamily="50" charset="0"/>
                </a:rPr>
                <a:t> </a:t>
              </a:r>
              <a:r>
                <a:rPr lang="en-US" sz="2000" b="1" dirty="0" err="1">
                  <a:latin typeface="SVN-Kitten" pitchFamily="50" charset="0"/>
                </a:rPr>
                <a:t>viên</a:t>
              </a:r>
              <a:r>
                <a:rPr lang="en-US" sz="2000" b="1" dirty="0">
                  <a:latin typeface="SVN-Kitten" pitchFamily="50" charset="0"/>
                </a:rPr>
                <a:t> </a:t>
              </a:r>
              <a:r>
                <a:rPr lang="en-US" sz="2000" b="1" dirty="0" err="1">
                  <a:latin typeface="SVN-Kitten" pitchFamily="50" charset="0"/>
                </a:rPr>
                <a:t>đều</a:t>
              </a:r>
              <a:r>
                <a:rPr lang="en-US" sz="2000" b="1" dirty="0">
                  <a:latin typeface="SVN-Kitten" pitchFamily="50" charset="0"/>
                </a:rPr>
                <a:t> </a:t>
              </a:r>
              <a:r>
                <a:rPr lang="en-US" sz="2000" b="1" dirty="0" err="1">
                  <a:latin typeface="SVN-Kitten" pitchFamily="50" charset="0"/>
                </a:rPr>
                <a:t>đọc</a:t>
              </a:r>
              <a:endParaRPr lang="en-US" sz="2000" b="1" dirty="0">
                <a:latin typeface="SVN-Kitten" pitchFamily="50" charset="0"/>
              </a:endParaRPr>
            </a:p>
          </p:txBody>
        </p:sp>
        <p:sp>
          <p:nvSpPr>
            <p:cNvPr id="20" name="TextBox 19"/>
            <p:cNvSpPr txBox="1"/>
            <p:nvPr/>
          </p:nvSpPr>
          <p:spPr>
            <a:xfrm>
              <a:off x="2290929" y="3648755"/>
              <a:ext cx="3084241" cy="400110"/>
            </a:xfrm>
            <a:prstGeom prst="rect">
              <a:avLst/>
            </a:prstGeom>
            <a:noFill/>
          </p:spPr>
          <p:txBody>
            <a:bodyPr wrap="square" rtlCol="0">
              <a:spAutoFit/>
            </a:bodyPr>
            <a:lstStyle/>
            <a:p>
              <a:r>
                <a:rPr lang="en-US" sz="2000" b="1" dirty="0" err="1">
                  <a:latin typeface="SVN-Kitten" pitchFamily="50" charset="0"/>
                </a:rPr>
                <a:t>Giải</a:t>
              </a:r>
              <a:r>
                <a:rPr lang="en-US" sz="2000" b="1" dirty="0">
                  <a:latin typeface="SVN-Kitten" pitchFamily="50" charset="0"/>
                </a:rPr>
                <a:t> </a:t>
              </a:r>
              <a:r>
                <a:rPr lang="en-US" sz="2000" b="1" dirty="0" err="1">
                  <a:latin typeface="SVN-Kitten" pitchFamily="50" charset="0"/>
                </a:rPr>
                <a:t>nghĩa</a:t>
              </a:r>
              <a:r>
                <a:rPr lang="en-US" sz="2000" b="1" dirty="0">
                  <a:latin typeface="SVN-Kitten" pitchFamily="50" charset="0"/>
                </a:rPr>
                <a:t> </a:t>
              </a:r>
              <a:r>
                <a:rPr lang="en-US" sz="2000" b="1" dirty="0" err="1">
                  <a:latin typeface="SVN-Kitten" pitchFamily="50" charset="0"/>
                </a:rPr>
                <a:t>từ</a:t>
              </a:r>
              <a:r>
                <a:rPr lang="en-US" sz="2000" b="1" dirty="0">
                  <a:latin typeface="SVN-Kitten" pitchFamily="50" charset="0"/>
                </a:rPr>
                <a:t> </a:t>
              </a:r>
              <a:r>
                <a:rPr lang="en-US" sz="2000" b="1" dirty="0" err="1">
                  <a:latin typeface="SVN-Kitten" pitchFamily="50" charset="0"/>
                </a:rPr>
                <a:t>cùng</a:t>
              </a:r>
              <a:r>
                <a:rPr lang="en-US" sz="2000" b="1" dirty="0">
                  <a:latin typeface="SVN-Kitten" pitchFamily="50" charset="0"/>
                </a:rPr>
                <a:t> </a:t>
              </a:r>
              <a:r>
                <a:rPr lang="en-US" sz="2000" b="1" dirty="0" err="1">
                  <a:latin typeface="SVN-Kitten" pitchFamily="50" charset="0"/>
                </a:rPr>
                <a:t>nhau</a:t>
              </a:r>
              <a:endParaRPr lang="en-US" sz="2000" b="1" dirty="0">
                <a:latin typeface="SVN-Kitten" pitchFamily="50" charset="0"/>
              </a:endParaRPr>
            </a:p>
          </p:txBody>
        </p:sp>
      </p:grpSp>
      <p:grpSp>
        <p:nvGrpSpPr>
          <p:cNvPr id="10" name="Group 9">
            <a:extLst>
              <a:ext uri="{FF2B5EF4-FFF2-40B4-BE49-F238E27FC236}">
                <a16:creationId xmlns:a16="http://schemas.microsoft.com/office/drawing/2014/main" id="{B63435BF-06D4-F679-087E-CCE18FB54D5E}"/>
              </a:ext>
            </a:extLst>
          </p:cNvPr>
          <p:cNvGrpSpPr/>
          <p:nvPr/>
        </p:nvGrpSpPr>
        <p:grpSpPr>
          <a:xfrm>
            <a:off x="1985673" y="237451"/>
            <a:ext cx="8947835" cy="1325817"/>
            <a:chOff x="2941085" y="287726"/>
            <a:chExt cx="7097394" cy="2714775"/>
          </a:xfrm>
        </p:grpSpPr>
        <p:sp>
          <p:nvSpPr>
            <p:cNvPr id="11" name="TextBox 10">
              <a:extLst>
                <a:ext uri="{FF2B5EF4-FFF2-40B4-BE49-F238E27FC236}">
                  <a16:creationId xmlns:a16="http://schemas.microsoft.com/office/drawing/2014/main" id="{5C745252-91D5-F3D3-4303-336012042566}"/>
                </a:ext>
              </a:extLst>
            </p:cNvPr>
            <p:cNvSpPr txBox="1"/>
            <p:nvPr/>
          </p:nvSpPr>
          <p:spPr>
            <a:xfrm>
              <a:off x="2941085" y="292595"/>
              <a:ext cx="7097394"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trong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nhóm</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2" name="TextBox 11">
              <a:extLst>
                <a:ext uri="{FF2B5EF4-FFF2-40B4-BE49-F238E27FC236}">
                  <a16:creationId xmlns:a16="http://schemas.microsoft.com/office/drawing/2014/main" id="{2EA7E2CD-554F-2144-71D4-68D0062CA6E1}"/>
                </a:ext>
              </a:extLst>
            </p:cNvPr>
            <p:cNvSpPr txBox="1"/>
            <p:nvPr/>
          </p:nvSpPr>
          <p:spPr>
            <a:xfrm>
              <a:off x="3326326" y="287726"/>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Luyện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trong</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nhóm</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endParaRPr>
            </a:p>
          </p:txBody>
        </p:sp>
      </p:gr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9706"/>
          <a:stretch/>
        </p:blipFill>
        <p:spPr>
          <a:xfrm>
            <a:off x="5705997" y="2458720"/>
            <a:ext cx="6728846" cy="4619857"/>
          </a:xfrm>
          <a:prstGeom prst="rect">
            <a:avLst/>
          </a:prstGeom>
        </p:spPr>
      </p:pic>
      <p:sp>
        <p:nvSpPr>
          <p:cNvPr id="24" name="TextBox 23">
            <a:extLst>
              <a:ext uri="{FF2B5EF4-FFF2-40B4-BE49-F238E27FC236}">
                <a16:creationId xmlns:a16="http://schemas.microsoft.com/office/drawing/2014/main" id="{B7841643-29E4-A92F-4284-A80648DF5FA9}"/>
              </a:ext>
            </a:extLst>
          </p:cNvPr>
          <p:cNvSpPr txBox="1"/>
          <p:nvPr/>
        </p:nvSpPr>
        <p:spPr>
          <a:xfrm>
            <a:off x="6562879" y="3136781"/>
            <a:ext cx="5635936"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Tiêu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chí</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đánh</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giá</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39" name="Group 38"/>
          <p:cNvGrpSpPr/>
          <p:nvPr/>
        </p:nvGrpSpPr>
        <p:grpSpPr>
          <a:xfrm>
            <a:off x="7276884" y="3876167"/>
            <a:ext cx="1978057" cy="461665"/>
            <a:chOff x="7276884" y="3876167"/>
            <a:chExt cx="1978057" cy="461665"/>
          </a:xfrm>
        </p:grpSpPr>
        <p:sp>
          <p:nvSpPr>
            <p:cNvPr id="38" name="Rounded Rectangle 37"/>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276884" y="3876167"/>
              <a:ext cx="389744" cy="461665"/>
              <a:chOff x="7399728" y="3845481"/>
              <a:chExt cx="389744" cy="461665"/>
            </a:xfrm>
          </p:grpSpPr>
          <p:sp>
            <p:nvSpPr>
              <p:cNvPr id="33" name="Flowchart: Connector 32"/>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26" name="TextBox 25"/>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40" name="Group 39"/>
          <p:cNvGrpSpPr/>
          <p:nvPr/>
        </p:nvGrpSpPr>
        <p:grpSpPr>
          <a:xfrm>
            <a:off x="7296880" y="5093600"/>
            <a:ext cx="2731040" cy="461665"/>
            <a:chOff x="7276884" y="3876167"/>
            <a:chExt cx="2731040" cy="461665"/>
          </a:xfrm>
        </p:grpSpPr>
        <p:sp>
          <p:nvSpPr>
            <p:cNvPr id="41" name="Rounded Rectangle 40"/>
            <p:cNvSpPr/>
            <p:nvPr/>
          </p:nvSpPr>
          <p:spPr>
            <a:xfrm>
              <a:off x="7336790" y="3909677"/>
              <a:ext cx="2569534"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7276884" y="3876167"/>
              <a:ext cx="389744" cy="461665"/>
              <a:chOff x="7399728" y="3845481"/>
              <a:chExt cx="389744" cy="461665"/>
            </a:xfrm>
          </p:grpSpPr>
          <p:sp>
            <p:nvSpPr>
              <p:cNvPr id="44" name="Flowchart: Connector 43"/>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43" name="TextBox 42"/>
            <p:cNvSpPr txBox="1"/>
            <p:nvPr/>
          </p:nvSpPr>
          <p:spPr>
            <a:xfrm>
              <a:off x="7721160" y="3906222"/>
              <a:ext cx="2286764" cy="400110"/>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46" name="Group 45"/>
          <p:cNvGrpSpPr/>
          <p:nvPr/>
        </p:nvGrpSpPr>
        <p:grpSpPr>
          <a:xfrm>
            <a:off x="7276884" y="4476212"/>
            <a:ext cx="1978057" cy="461665"/>
            <a:chOff x="7276884" y="3876167"/>
            <a:chExt cx="1978057" cy="461665"/>
          </a:xfrm>
        </p:grpSpPr>
        <p:sp>
          <p:nvSpPr>
            <p:cNvPr id="47" name="Rounded Rectangle 46"/>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276884" y="3876167"/>
              <a:ext cx="389744" cy="461665"/>
              <a:chOff x="7399728" y="3845481"/>
              <a:chExt cx="389744" cy="461665"/>
            </a:xfrm>
          </p:grpSpPr>
          <p:sp>
            <p:nvSpPr>
              <p:cNvPr id="50" name="Flowchart: Connector 49"/>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49" name="TextBox 48"/>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90688" y="3861792"/>
            <a:ext cx="511478" cy="515412"/>
          </a:xfrm>
          <a:prstGeom prst="rect">
            <a:avLst/>
          </a:prstGeom>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90688" y="4448616"/>
            <a:ext cx="511478" cy="515412"/>
          </a:xfrm>
          <a:prstGeom prst="rect">
            <a:avLst/>
          </a:prstGeom>
        </p:spPr>
      </p:pic>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10011689" y="5066004"/>
            <a:ext cx="511478" cy="515412"/>
          </a:xfrm>
          <a:prstGeom prst="rect">
            <a:avLst/>
          </a:prstGeom>
        </p:spPr>
      </p:pic>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936345" y="3857299"/>
            <a:ext cx="511478" cy="515412"/>
          </a:xfrm>
          <a:prstGeom prst="rect">
            <a:avLst/>
          </a:prstGeom>
        </p:spPr>
      </p:pic>
      <p:pic>
        <p:nvPicPr>
          <p:cNvPr id="56" name="Picture 55"/>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943841" y="4458573"/>
            <a:ext cx="511478" cy="515412"/>
          </a:xfrm>
          <a:prstGeom prst="rect">
            <a:avLst/>
          </a:prstGeom>
        </p:spPr>
      </p:pic>
      <p:pic>
        <p:nvPicPr>
          <p:cNvPr id="57" name="Picture 56"/>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10529943" y="5066004"/>
            <a:ext cx="511478" cy="515412"/>
          </a:xfrm>
          <a:prstGeom prst="rect">
            <a:avLst/>
          </a:prstGeom>
        </p:spPr>
      </p:pic>
      <p:pic>
        <p:nvPicPr>
          <p:cNvPr id="58" name="Picture 57"/>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72149" y="3857299"/>
            <a:ext cx="511478" cy="515412"/>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86834" y="4457268"/>
            <a:ext cx="511478" cy="515412"/>
          </a:xfrm>
          <a:prstGeom prst="rect">
            <a:avLst/>
          </a:prstGeom>
        </p:spPr>
      </p:pic>
      <p:pic>
        <p:nvPicPr>
          <p:cNvPr id="60" name="Picture 59"/>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1048197" y="5066004"/>
            <a:ext cx="511478" cy="515412"/>
          </a:xfrm>
          <a:prstGeom prst="rect">
            <a:avLst/>
          </a:prstGeom>
        </p:spPr>
      </p:pic>
      <p:grpSp>
        <p:nvGrpSpPr>
          <p:cNvPr id="90" name="Group 89"/>
          <p:cNvGrpSpPr/>
          <p:nvPr/>
        </p:nvGrpSpPr>
        <p:grpSpPr>
          <a:xfrm>
            <a:off x="5656112" y="2401214"/>
            <a:ext cx="6728846" cy="4619857"/>
            <a:chOff x="5656112" y="2401214"/>
            <a:chExt cx="6728846" cy="4619857"/>
          </a:xfrm>
        </p:grpSpPr>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t="19706"/>
            <a:stretch/>
          </p:blipFill>
          <p:spPr>
            <a:xfrm>
              <a:off x="5656112" y="2401214"/>
              <a:ext cx="6728846" cy="4619857"/>
            </a:xfrm>
            <a:prstGeom prst="rect">
              <a:avLst/>
            </a:prstGeom>
          </p:spPr>
        </p:pic>
        <p:sp>
          <p:nvSpPr>
            <p:cNvPr id="62" name="TextBox 61">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Tiêu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chí</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đánh</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giá</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63" name="Group 62"/>
            <p:cNvGrpSpPr/>
            <p:nvPr/>
          </p:nvGrpSpPr>
          <p:grpSpPr>
            <a:xfrm>
              <a:off x="7226999" y="3818661"/>
              <a:ext cx="1978057" cy="461665"/>
              <a:chOff x="7276884" y="3876167"/>
              <a:chExt cx="1978057" cy="461665"/>
            </a:xfrm>
          </p:grpSpPr>
          <p:sp>
            <p:nvSpPr>
              <p:cNvPr id="64" name="Rounded Rectangle 63"/>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7276884" y="3876167"/>
                <a:ext cx="389744" cy="461665"/>
                <a:chOff x="7399728" y="3845481"/>
                <a:chExt cx="389744" cy="461665"/>
              </a:xfrm>
            </p:grpSpPr>
            <p:sp>
              <p:nvSpPr>
                <p:cNvPr id="67" name="Flowchart: Connector 66"/>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66" name="TextBox 65"/>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69" name="Group 68"/>
            <p:cNvGrpSpPr/>
            <p:nvPr/>
          </p:nvGrpSpPr>
          <p:grpSpPr>
            <a:xfrm>
              <a:off x="7246995" y="5036094"/>
              <a:ext cx="2731040" cy="461665"/>
              <a:chOff x="7276884" y="3876167"/>
              <a:chExt cx="2731040" cy="461665"/>
            </a:xfrm>
          </p:grpSpPr>
          <p:sp>
            <p:nvSpPr>
              <p:cNvPr id="70" name="Rounded Rectangle 69"/>
              <p:cNvSpPr/>
              <p:nvPr/>
            </p:nvSpPr>
            <p:spPr>
              <a:xfrm>
                <a:off x="7336790" y="3909677"/>
                <a:ext cx="2569534"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7276884" y="3876167"/>
                <a:ext cx="389744" cy="461665"/>
                <a:chOff x="7399728" y="3845481"/>
                <a:chExt cx="389744" cy="461665"/>
              </a:xfrm>
            </p:grpSpPr>
            <p:sp>
              <p:nvSpPr>
                <p:cNvPr id="73" name="Flowchart: Connector 72"/>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72" name="TextBox 71"/>
              <p:cNvSpPr txBox="1"/>
              <p:nvPr/>
            </p:nvSpPr>
            <p:spPr>
              <a:xfrm>
                <a:off x="7721160" y="3906222"/>
                <a:ext cx="2286764" cy="400110"/>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75" name="Group 74"/>
            <p:cNvGrpSpPr/>
            <p:nvPr/>
          </p:nvGrpSpPr>
          <p:grpSpPr>
            <a:xfrm>
              <a:off x="7226999" y="4418706"/>
              <a:ext cx="1978057" cy="461665"/>
              <a:chOff x="7276884" y="3876167"/>
              <a:chExt cx="1978057" cy="461665"/>
            </a:xfrm>
          </p:grpSpPr>
          <p:sp>
            <p:nvSpPr>
              <p:cNvPr id="76" name="Rounded Rectangle 75"/>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7276884" y="3876167"/>
                <a:ext cx="389744" cy="461665"/>
                <a:chOff x="7399728" y="3845481"/>
                <a:chExt cx="389744" cy="461665"/>
              </a:xfrm>
            </p:grpSpPr>
            <p:sp>
              <p:nvSpPr>
                <p:cNvPr id="79" name="Flowchart: Connector 78"/>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78" name="TextBox 77"/>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81" name="Picture 80"/>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40803" y="3804286"/>
              <a:ext cx="511478" cy="515412"/>
            </a:xfrm>
            <a:prstGeom prst="rect">
              <a:avLst/>
            </a:prstGeom>
          </p:spPr>
        </p:pic>
        <p:pic>
          <p:nvPicPr>
            <p:cNvPr id="82" name="Picture 81"/>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340803" y="4391110"/>
              <a:ext cx="511478" cy="515412"/>
            </a:xfrm>
            <a:prstGeom prst="rect">
              <a:avLst/>
            </a:prstGeom>
          </p:spPr>
        </p:pic>
        <p:pic>
          <p:nvPicPr>
            <p:cNvPr id="83" name="Picture 82"/>
            <p:cNvPicPr>
              <a:picLocks noChangeAspect="1"/>
            </p:cNvPicPr>
            <p:nvPr/>
          </p:nvPicPr>
          <p:blipFill rotWithShape="1">
            <a:blip r:embed="rId5" cstate="print">
              <a:extLst>
                <a:ext uri="{28A0092B-C50C-407E-A947-70E740481C1C}">
                  <a14:useLocalDpi xmlns:a14="http://schemas.microsoft.com/office/drawing/2010/main" val="0"/>
                </a:ext>
              </a:extLst>
            </a:blip>
            <a:srcRect l="38800" t="37423" r="38089" b="37801"/>
            <a:stretch/>
          </p:blipFill>
          <p:spPr>
            <a:xfrm>
              <a:off x="9961804" y="5008498"/>
              <a:ext cx="511478" cy="515412"/>
            </a:xfrm>
            <a:prstGeom prst="rect">
              <a:avLst/>
            </a:prstGeom>
          </p:spPr>
        </p:pic>
        <p:pic>
          <p:nvPicPr>
            <p:cNvPr id="84" name="Picture 83"/>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886460" y="3799793"/>
              <a:ext cx="511478" cy="515412"/>
            </a:xfrm>
            <a:prstGeom prst="rect">
              <a:avLst/>
            </a:prstGeom>
          </p:spPr>
        </p:pic>
        <p:pic>
          <p:nvPicPr>
            <p:cNvPr id="85" name="Picture 84"/>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9893956" y="4401067"/>
              <a:ext cx="511478" cy="515412"/>
            </a:xfrm>
            <a:prstGeom prst="rect">
              <a:avLst/>
            </a:prstGeom>
          </p:spPr>
        </p:pic>
        <p:pic>
          <p:nvPicPr>
            <p:cNvPr id="86" name="Picture 85"/>
            <p:cNvPicPr>
              <a:picLocks noChangeAspect="1"/>
            </p:cNvPicPr>
            <p:nvPr/>
          </p:nvPicPr>
          <p:blipFill rotWithShape="1">
            <a:blip r:embed="rId5" cstate="print">
              <a:extLst>
                <a:ext uri="{28A0092B-C50C-407E-A947-70E740481C1C}">
                  <a14:useLocalDpi xmlns:a14="http://schemas.microsoft.com/office/drawing/2010/main" val="0"/>
                </a:ext>
              </a:extLst>
            </a:blip>
            <a:srcRect l="71854" t="70634" r="5035" b="4590"/>
            <a:stretch/>
          </p:blipFill>
          <p:spPr>
            <a:xfrm>
              <a:off x="10480058" y="5008498"/>
              <a:ext cx="511478" cy="515412"/>
            </a:xfrm>
            <a:prstGeom prst="rect">
              <a:avLst/>
            </a:prstGeom>
          </p:spPr>
        </p:pic>
        <p:pic>
          <p:nvPicPr>
            <p:cNvPr id="87" name="Picture 86"/>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22264" y="3799793"/>
              <a:ext cx="511478" cy="515412"/>
            </a:xfrm>
            <a:prstGeom prst="rect">
              <a:avLst/>
            </a:prstGeom>
          </p:spPr>
        </p:pic>
        <p:pic>
          <p:nvPicPr>
            <p:cNvPr id="88" name="Picture 87"/>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436949" y="4399762"/>
              <a:ext cx="511478" cy="515412"/>
            </a:xfrm>
            <a:prstGeom prst="rect">
              <a:avLst/>
            </a:prstGeom>
          </p:spPr>
        </p:pic>
        <p:pic>
          <p:nvPicPr>
            <p:cNvPr id="89" name="Picture 88"/>
            <p:cNvPicPr>
              <a:picLocks noChangeAspect="1"/>
            </p:cNvPicPr>
            <p:nvPr/>
          </p:nvPicPr>
          <p:blipFill rotWithShape="1">
            <a:blip r:embed="rId5" cstate="print">
              <a:extLst>
                <a:ext uri="{28A0092B-C50C-407E-A947-70E740481C1C}">
                  <a14:useLocalDpi xmlns:a14="http://schemas.microsoft.com/office/drawing/2010/main" val="0"/>
                </a:ext>
              </a:extLst>
            </a:blip>
            <a:srcRect l="38341" t="4212" r="38548" b="71012"/>
            <a:stretch/>
          </p:blipFill>
          <p:spPr>
            <a:xfrm>
              <a:off x="10998312" y="5008498"/>
              <a:ext cx="511478" cy="515412"/>
            </a:xfrm>
            <a:prstGeom prst="rect">
              <a:avLst/>
            </a:prstGeom>
          </p:spPr>
        </p:pic>
      </p:grpSp>
    </p:spTree>
    <p:extLst>
      <p:ext uri="{BB962C8B-B14F-4D97-AF65-F5344CB8AC3E}">
        <p14:creationId xmlns:p14="http://schemas.microsoft.com/office/powerpoint/2010/main" val="15490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Background Trung Thu – Hình nền trung thu đẹp nhất ™ WikiLapto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1"/>
            <a:ext cx="12192000" cy="68707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63435BF-06D4-F679-087E-CCE18FB54D5E}"/>
              </a:ext>
            </a:extLst>
          </p:cNvPr>
          <p:cNvGrpSpPr/>
          <p:nvPr/>
        </p:nvGrpSpPr>
        <p:grpSpPr>
          <a:xfrm>
            <a:off x="1985673" y="236278"/>
            <a:ext cx="8947835" cy="1326990"/>
            <a:chOff x="2941085" y="285324"/>
            <a:chExt cx="7097394" cy="2717177"/>
          </a:xfrm>
        </p:grpSpPr>
        <p:sp>
          <p:nvSpPr>
            <p:cNvPr id="11" name="TextBox 10">
              <a:extLst>
                <a:ext uri="{FF2B5EF4-FFF2-40B4-BE49-F238E27FC236}">
                  <a16:creationId xmlns:a16="http://schemas.microsoft.com/office/drawing/2014/main" id="{5C745252-91D5-F3D3-4303-336012042566}"/>
                </a:ext>
              </a:extLst>
            </p:cNvPr>
            <p:cNvSpPr txBox="1"/>
            <p:nvPr/>
          </p:nvSpPr>
          <p:spPr>
            <a:xfrm>
              <a:off x="2941085" y="292595"/>
              <a:ext cx="7097394"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trước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lớp</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2" name="TextBox 11">
              <a:extLst>
                <a:ext uri="{FF2B5EF4-FFF2-40B4-BE49-F238E27FC236}">
                  <a16:creationId xmlns:a16="http://schemas.microsoft.com/office/drawing/2014/main" id="{2EA7E2CD-554F-2144-71D4-68D0062CA6E1}"/>
                </a:ext>
              </a:extLst>
            </p:cNvPr>
            <p:cNvSpPr txBox="1"/>
            <p:nvPr/>
          </p:nvSpPr>
          <p:spPr>
            <a:xfrm>
              <a:off x="3306052" y="285324"/>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Luyện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trước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lớp</a:t>
              </a:r>
              <a:endPar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endParaRPr>
            </a:p>
          </p:txBody>
        </p:sp>
      </p:grpSp>
      <p:grpSp>
        <p:nvGrpSpPr>
          <p:cNvPr id="90" name="Group 89"/>
          <p:cNvGrpSpPr/>
          <p:nvPr/>
        </p:nvGrpSpPr>
        <p:grpSpPr>
          <a:xfrm>
            <a:off x="1595552" y="1228967"/>
            <a:ext cx="9000896" cy="5878012"/>
            <a:chOff x="5656112" y="2401214"/>
            <a:chExt cx="6728846" cy="4619857"/>
          </a:xfrm>
        </p:grpSpPr>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t="19706"/>
            <a:stretch/>
          </p:blipFill>
          <p:spPr>
            <a:xfrm>
              <a:off x="5656112" y="2401214"/>
              <a:ext cx="6728846" cy="4619857"/>
            </a:xfrm>
            <a:prstGeom prst="rect">
              <a:avLst/>
            </a:prstGeom>
          </p:spPr>
        </p:pic>
        <p:sp>
          <p:nvSpPr>
            <p:cNvPr id="62" name="TextBox 61">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algn="ct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Tiêu</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chí</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đánh</a:t>
              </a:r>
              <a:r>
                <a:rPr lang="en-US" sz="4400" b="1" dirty="0">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400" b="1" dirty="0" err="1">
                  <a:ln w="9525">
                    <a:solidFill>
                      <a:srgbClr val="FFFAF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rPr>
                <a:t>giá</a:t>
              </a:r>
              <a:endParaRPr lang="en-US" sz="4400" b="1" dirty="0">
                <a:ln w="9525">
                  <a:solidFill>
                    <a:schemeClr val="bg1"/>
                  </a:solidFill>
                  <a:prstDash val="solid"/>
                </a:ln>
                <a:solidFill>
                  <a:srgbClr val="00B050"/>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63" name="Group 62"/>
            <p:cNvGrpSpPr/>
            <p:nvPr/>
          </p:nvGrpSpPr>
          <p:grpSpPr>
            <a:xfrm>
              <a:off x="7226999" y="3844175"/>
              <a:ext cx="1978057" cy="485488"/>
              <a:chOff x="7276884" y="3901681"/>
              <a:chExt cx="1978057" cy="485488"/>
            </a:xfrm>
          </p:grpSpPr>
          <p:sp>
            <p:nvSpPr>
              <p:cNvPr id="64" name="Rounded Rectangle 63"/>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7276884" y="3901681"/>
                <a:ext cx="389744" cy="485488"/>
                <a:chOff x="7399728" y="3870995"/>
                <a:chExt cx="389744" cy="485488"/>
              </a:xfrm>
            </p:grpSpPr>
            <p:sp>
              <p:nvSpPr>
                <p:cNvPr id="67" name="Flowchart: Connector 66"/>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7479121" y="3894818"/>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66" name="TextBox 65"/>
              <p:cNvSpPr txBox="1"/>
              <p:nvPr/>
            </p:nvSpPr>
            <p:spPr>
              <a:xfrm>
                <a:off x="7721161" y="3906222"/>
                <a:ext cx="1239960" cy="411228"/>
              </a:xfrm>
              <a:prstGeom prst="rect">
                <a:avLst/>
              </a:prstGeom>
              <a:noFill/>
            </p:spPr>
            <p:txBody>
              <a:bodyPr wrap="square" rtlCol="0">
                <a:spAutoFit/>
              </a:bodyPr>
              <a:lstStyle/>
              <a:p>
                <a:r>
                  <a:rPr lang="en-US" sz="2800" b="1" dirty="0" err="1">
                    <a:latin typeface="SVN-Kitten" pitchFamily="50" charset="0"/>
                  </a:rPr>
                  <a:t>Đọc</a:t>
                </a:r>
                <a:r>
                  <a:rPr lang="en-US" sz="2800" b="1" dirty="0">
                    <a:latin typeface="SVN-Kitten" pitchFamily="50" charset="0"/>
                  </a:rPr>
                  <a:t> </a:t>
                </a:r>
                <a:r>
                  <a:rPr lang="en-US" sz="2800" b="1" dirty="0" err="1">
                    <a:latin typeface="SVN-Kitten" pitchFamily="50" charset="0"/>
                  </a:rPr>
                  <a:t>đúng</a:t>
                </a:r>
                <a:endParaRPr lang="en-US" sz="2800" b="1" dirty="0">
                  <a:latin typeface="SVN-Kitten" pitchFamily="50" charset="0"/>
                </a:endParaRPr>
              </a:p>
            </p:txBody>
          </p:sp>
        </p:grpSp>
        <p:grpSp>
          <p:nvGrpSpPr>
            <p:cNvPr id="69" name="Group 68"/>
            <p:cNvGrpSpPr/>
            <p:nvPr/>
          </p:nvGrpSpPr>
          <p:grpSpPr>
            <a:xfrm>
              <a:off x="7246995" y="5061608"/>
              <a:ext cx="2636217" cy="480946"/>
              <a:chOff x="7276884" y="3901681"/>
              <a:chExt cx="2636217" cy="480946"/>
            </a:xfrm>
          </p:grpSpPr>
          <p:sp>
            <p:nvSpPr>
              <p:cNvPr id="70" name="Rounded Rectangle 69"/>
              <p:cNvSpPr/>
              <p:nvPr/>
            </p:nvSpPr>
            <p:spPr>
              <a:xfrm>
                <a:off x="7336790" y="3909677"/>
                <a:ext cx="2569534"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7276884" y="3901681"/>
                <a:ext cx="389744" cy="480946"/>
                <a:chOff x="7399728" y="3870995"/>
                <a:chExt cx="389744" cy="480946"/>
              </a:xfrm>
            </p:grpSpPr>
            <p:sp>
              <p:nvSpPr>
                <p:cNvPr id="73" name="Flowchart: Connector 72"/>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7459125" y="3890276"/>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72" name="TextBox 71"/>
              <p:cNvSpPr txBox="1"/>
              <p:nvPr/>
            </p:nvSpPr>
            <p:spPr>
              <a:xfrm>
                <a:off x="7626337" y="3914502"/>
                <a:ext cx="2286764" cy="411228"/>
              </a:xfrm>
              <a:prstGeom prst="rect">
                <a:avLst/>
              </a:prstGeom>
              <a:noFill/>
            </p:spPr>
            <p:txBody>
              <a:bodyPr wrap="square" rtlCol="0">
                <a:spAutoFit/>
              </a:bodyPr>
              <a:lstStyle/>
              <a:p>
                <a:r>
                  <a:rPr lang="en-US" sz="2800" b="1" dirty="0" err="1">
                    <a:latin typeface="SVN-Kitten" pitchFamily="50" charset="0"/>
                  </a:rPr>
                  <a:t>Ngắt</a:t>
                </a:r>
                <a:r>
                  <a:rPr lang="en-US" sz="2800" b="1" dirty="0">
                    <a:latin typeface="SVN-Kitten" pitchFamily="50" charset="0"/>
                  </a:rPr>
                  <a:t> </a:t>
                </a:r>
                <a:r>
                  <a:rPr lang="en-US" sz="2800" b="1" dirty="0" err="1">
                    <a:latin typeface="SVN-Kitten" pitchFamily="50" charset="0"/>
                  </a:rPr>
                  <a:t>nghỉ</a:t>
                </a:r>
                <a:r>
                  <a:rPr lang="en-US" sz="2800" b="1" dirty="0">
                    <a:latin typeface="SVN-Kitten" pitchFamily="50" charset="0"/>
                  </a:rPr>
                  <a:t> </a:t>
                </a:r>
                <a:r>
                  <a:rPr lang="en-US" sz="2800" b="1" dirty="0" err="1">
                    <a:latin typeface="SVN-Kitten" pitchFamily="50" charset="0"/>
                  </a:rPr>
                  <a:t>đúng</a:t>
                </a:r>
                <a:r>
                  <a:rPr lang="en-US" sz="2800" b="1" dirty="0">
                    <a:latin typeface="SVN-Kitten" pitchFamily="50" charset="0"/>
                  </a:rPr>
                  <a:t> </a:t>
                </a:r>
                <a:r>
                  <a:rPr lang="en-US" sz="2800" b="1" dirty="0" err="1">
                    <a:latin typeface="SVN-Kitten" pitchFamily="50" charset="0"/>
                  </a:rPr>
                  <a:t>chỗ</a:t>
                </a:r>
                <a:endParaRPr lang="en-US" sz="2800" b="1" dirty="0">
                  <a:latin typeface="SVN-Kitten" pitchFamily="50" charset="0"/>
                </a:endParaRPr>
              </a:p>
            </p:txBody>
          </p:sp>
        </p:grpSp>
        <p:grpSp>
          <p:nvGrpSpPr>
            <p:cNvPr id="75" name="Group 74"/>
            <p:cNvGrpSpPr/>
            <p:nvPr/>
          </p:nvGrpSpPr>
          <p:grpSpPr>
            <a:xfrm>
              <a:off x="7226999" y="4442205"/>
              <a:ext cx="1978057" cy="461665"/>
              <a:chOff x="7276884" y="3899666"/>
              <a:chExt cx="1978057" cy="461665"/>
            </a:xfrm>
          </p:grpSpPr>
          <p:sp>
            <p:nvSpPr>
              <p:cNvPr id="76" name="Rounded Rectangle 75"/>
              <p:cNvSpPr/>
              <p:nvPr/>
            </p:nvSpPr>
            <p:spPr>
              <a:xfrm>
                <a:off x="7336791" y="390967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7276884" y="3899666"/>
                <a:ext cx="389744" cy="461665"/>
                <a:chOff x="7399728" y="3868980"/>
                <a:chExt cx="389744" cy="461665"/>
              </a:xfrm>
            </p:grpSpPr>
            <p:sp>
              <p:nvSpPr>
                <p:cNvPr id="79" name="Flowchart: Connector 78"/>
                <p:cNvSpPr/>
                <p:nvPr/>
              </p:nvSpPr>
              <p:spPr>
                <a:xfrm>
                  <a:off x="7399728" y="3870995"/>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p:cNvSpPr txBox="1"/>
                <p:nvPr/>
              </p:nvSpPr>
              <p:spPr>
                <a:xfrm>
                  <a:off x="7458644" y="386898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78" name="TextBox 77"/>
              <p:cNvSpPr txBox="1"/>
              <p:nvPr/>
            </p:nvSpPr>
            <p:spPr>
              <a:xfrm>
                <a:off x="7721161" y="3906222"/>
                <a:ext cx="1533780" cy="411228"/>
              </a:xfrm>
              <a:prstGeom prst="rect">
                <a:avLst/>
              </a:prstGeom>
              <a:noFill/>
            </p:spPr>
            <p:txBody>
              <a:bodyPr wrap="square" rtlCol="0">
                <a:spAutoFit/>
              </a:bodyPr>
              <a:lstStyle/>
              <a:p>
                <a:r>
                  <a:rPr lang="en-US" sz="2800" b="1" dirty="0" err="1">
                    <a:latin typeface="SVN-Kitten" pitchFamily="50" charset="0"/>
                  </a:rPr>
                  <a:t>Đọc</a:t>
                </a:r>
                <a:r>
                  <a:rPr lang="en-US" sz="2800" b="1" dirty="0">
                    <a:latin typeface="SVN-Kitten" pitchFamily="50" charset="0"/>
                  </a:rPr>
                  <a:t> to, </a:t>
                </a:r>
                <a:r>
                  <a:rPr lang="en-US" sz="2800" b="1" dirty="0" err="1">
                    <a:latin typeface="SVN-Kitten" pitchFamily="50" charset="0"/>
                  </a:rPr>
                  <a:t>rõ</a:t>
                </a:r>
                <a:endParaRPr lang="en-US" sz="2800" b="1" dirty="0">
                  <a:latin typeface="SVN-Kitten" pitchFamily="50" charset="0"/>
                </a:endParaRPr>
              </a:p>
            </p:txBody>
          </p:sp>
        </p:grpSp>
        <p:pic>
          <p:nvPicPr>
            <p:cNvPr id="81" name="Picture 80"/>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340803" y="3804286"/>
              <a:ext cx="511478" cy="515412"/>
            </a:xfrm>
            <a:prstGeom prst="rect">
              <a:avLst/>
            </a:prstGeom>
          </p:spPr>
        </p:pic>
        <p:pic>
          <p:nvPicPr>
            <p:cNvPr id="82" name="Picture 81"/>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340803" y="4391110"/>
              <a:ext cx="511478" cy="515412"/>
            </a:xfrm>
            <a:prstGeom prst="rect">
              <a:avLst/>
            </a:prstGeom>
          </p:spPr>
        </p:pic>
        <p:pic>
          <p:nvPicPr>
            <p:cNvPr id="83" name="Picture 82"/>
            <p:cNvPicPr>
              <a:picLocks noChangeAspect="1"/>
            </p:cNvPicPr>
            <p:nvPr/>
          </p:nvPicPr>
          <p:blipFill rotWithShape="1">
            <a:blip r:embed="rId4">
              <a:extLst>
                <a:ext uri="{28A0092B-C50C-407E-A947-70E740481C1C}">
                  <a14:useLocalDpi xmlns:a14="http://schemas.microsoft.com/office/drawing/2010/main" val="0"/>
                </a:ext>
              </a:extLst>
            </a:blip>
            <a:srcRect l="38800" t="37423" r="38089" b="37801"/>
            <a:stretch/>
          </p:blipFill>
          <p:spPr>
            <a:xfrm>
              <a:off x="9961804" y="5008498"/>
              <a:ext cx="511478" cy="515412"/>
            </a:xfrm>
            <a:prstGeom prst="rect">
              <a:avLst/>
            </a:prstGeom>
          </p:spPr>
        </p:pic>
        <p:pic>
          <p:nvPicPr>
            <p:cNvPr id="84" name="Picture 83"/>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9886460" y="3799793"/>
              <a:ext cx="511478" cy="515412"/>
            </a:xfrm>
            <a:prstGeom prst="rect">
              <a:avLst/>
            </a:prstGeom>
          </p:spPr>
        </p:pic>
        <p:pic>
          <p:nvPicPr>
            <p:cNvPr id="85" name="Picture 84"/>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9893956" y="4401067"/>
              <a:ext cx="511478" cy="515412"/>
            </a:xfrm>
            <a:prstGeom prst="rect">
              <a:avLst/>
            </a:prstGeom>
          </p:spPr>
        </p:pic>
        <p:pic>
          <p:nvPicPr>
            <p:cNvPr id="86" name="Picture 85"/>
            <p:cNvPicPr>
              <a:picLocks noChangeAspect="1"/>
            </p:cNvPicPr>
            <p:nvPr/>
          </p:nvPicPr>
          <p:blipFill rotWithShape="1">
            <a:blip r:embed="rId4">
              <a:extLst>
                <a:ext uri="{28A0092B-C50C-407E-A947-70E740481C1C}">
                  <a14:useLocalDpi xmlns:a14="http://schemas.microsoft.com/office/drawing/2010/main" val="0"/>
                </a:ext>
              </a:extLst>
            </a:blip>
            <a:srcRect l="71854" t="70634" r="5035" b="4590"/>
            <a:stretch/>
          </p:blipFill>
          <p:spPr>
            <a:xfrm>
              <a:off x="10480058" y="5008498"/>
              <a:ext cx="511478" cy="515412"/>
            </a:xfrm>
            <a:prstGeom prst="rect">
              <a:avLst/>
            </a:prstGeom>
          </p:spPr>
        </p:pic>
        <p:pic>
          <p:nvPicPr>
            <p:cNvPr id="87" name="Picture 86"/>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422264" y="3799793"/>
              <a:ext cx="511478" cy="515412"/>
            </a:xfrm>
            <a:prstGeom prst="rect">
              <a:avLst/>
            </a:prstGeom>
          </p:spPr>
        </p:pic>
        <p:pic>
          <p:nvPicPr>
            <p:cNvPr id="88" name="Picture 87"/>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436949" y="4399762"/>
              <a:ext cx="511478" cy="515412"/>
            </a:xfrm>
            <a:prstGeom prst="rect">
              <a:avLst/>
            </a:prstGeom>
          </p:spPr>
        </p:pic>
        <p:pic>
          <p:nvPicPr>
            <p:cNvPr id="89" name="Picture 88"/>
            <p:cNvPicPr>
              <a:picLocks noChangeAspect="1"/>
            </p:cNvPicPr>
            <p:nvPr/>
          </p:nvPicPr>
          <p:blipFill rotWithShape="1">
            <a:blip r:embed="rId4">
              <a:extLst>
                <a:ext uri="{28A0092B-C50C-407E-A947-70E740481C1C}">
                  <a14:useLocalDpi xmlns:a14="http://schemas.microsoft.com/office/drawing/2010/main" val="0"/>
                </a:ext>
              </a:extLst>
            </a:blip>
            <a:srcRect l="38341" t="4212" r="38548" b="71012"/>
            <a:stretch/>
          </p:blipFill>
          <p:spPr>
            <a:xfrm>
              <a:off x="10998312" y="5008498"/>
              <a:ext cx="511478" cy="515412"/>
            </a:xfrm>
            <a:prstGeom prst="rect">
              <a:avLst/>
            </a:prstGeom>
          </p:spPr>
        </p:pic>
      </p:grpSp>
    </p:spTree>
    <p:extLst>
      <p:ext uri="{BB962C8B-B14F-4D97-AF65-F5344CB8AC3E}">
        <p14:creationId xmlns:p14="http://schemas.microsoft.com/office/powerpoint/2010/main" val="26005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Background Trung Thu – Hình nền trung thu đẹp nhất ™ WikiLaptop.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1"/>
            <a:ext cx="12192000" cy="68707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63435BF-06D4-F679-087E-CCE18FB54D5E}"/>
              </a:ext>
            </a:extLst>
          </p:cNvPr>
          <p:cNvGrpSpPr/>
          <p:nvPr/>
        </p:nvGrpSpPr>
        <p:grpSpPr>
          <a:xfrm>
            <a:off x="1955193" y="533727"/>
            <a:ext cx="8947835" cy="1323440"/>
            <a:chOff x="2941085" y="292593"/>
            <a:chExt cx="7097394" cy="2709908"/>
          </a:xfrm>
        </p:grpSpPr>
        <p:sp>
          <p:nvSpPr>
            <p:cNvPr id="11" name="TextBox 10">
              <a:extLst>
                <a:ext uri="{FF2B5EF4-FFF2-40B4-BE49-F238E27FC236}">
                  <a16:creationId xmlns:a16="http://schemas.microsoft.com/office/drawing/2014/main" id="{5C745252-91D5-F3D3-4303-336012042566}"/>
                </a:ext>
              </a:extLst>
            </p:cNvPr>
            <p:cNvSpPr txBox="1"/>
            <p:nvPr/>
          </p:nvSpPr>
          <p:spPr>
            <a:xfrm>
              <a:off x="2941085" y="292595"/>
              <a:ext cx="7097394"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Bình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chọn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nhóm</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hay</a:t>
              </a:r>
            </a:p>
          </p:txBody>
        </p:sp>
        <p:sp>
          <p:nvSpPr>
            <p:cNvPr id="12" name="TextBox 11">
              <a:extLst>
                <a:ext uri="{FF2B5EF4-FFF2-40B4-BE49-F238E27FC236}">
                  <a16:creationId xmlns:a16="http://schemas.microsoft.com/office/drawing/2014/main" id="{2EA7E2CD-554F-2144-71D4-68D0062CA6E1}"/>
                </a:ext>
              </a:extLst>
            </p:cNvPr>
            <p:cNvSpPr txBox="1"/>
            <p:nvPr/>
          </p:nvSpPr>
          <p:spPr>
            <a:xfrm>
              <a:off x="3326326" y="292593"/>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Bình</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chọn</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nhóm</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a:t>
              </a:r>
              <a:r>
                <a:rPr lang="en-US" sz="8000" b="1" dirty="0" err="1">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đọc</a:t>
              </a:r>
              <a:r>
                <a:rPr lang="en-US" sz="8000" b="1" dirty="0">
                  <a:ln w="9525">
                    <a:solidFill>
                      <a:schemeClr val="bg1"/>
                    </a:solidFill>
                    <a:prstDash val="solid"/>
                  </a:ln>
                  <a:solidFill>
                    <a:srgbClr val="FF0066"/>
                  </a:solidFill>
                  <a:effectLst>
                    <a:outerShdw blurRad="12700" dist="38100" dir="2700000" algn="tl" rotWithShape="0">
                      <a:srgbClr val="FF99CC"/>
                    </a:outerShdw>
                  </a:effectLst>
                  <a:latin typeface="#9Slide05 Phobia" panose="02000506000000020003" pitchFamily="2" charset="0"/>
                </a:rPr>
                <a:t> hay</a:t>
              </a:r>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35852" b="13333"/>
          <a:stretch/>
        </p:blipFill>
        <p:spPr>
          <a:xfrm>
            <a:off x="2819400" y="3526458"/>
            <a:ext cx="6858000" cy="3484880"/>
          </a:xfrm>
          <a:prstGeom prst="rect">
            <a:avLst/>
          </a:prstGeom>
        </p:spPr>
      </p:pic>
    </p:spTree>
    <p:controls>
      <mc:AlternateContent xmlns:mc="http://schemas.openxmlformats.org/markup-compatibility/2006">
        <mc:Choice xmlns:v="urn:schemas-microsoft-com:vml" Requires="v">
          <p:control name="TextBox1" r:id="rId1" imgW="5219640" imgH="895320"/>
        </mc:Choice>
        <mc:Fallback>
          <p:control name="TextBox1" r:id="rId1" imgW="5219640" imgH="895320">
            <p:pic>
              <p:nvPicPr>
                <p:cNvPr id="37" name="TextBox1">
                  <a:extLst>
                    <a:ext uri="{FF2B5EF4-FFF2-40B4-BE49-F238E27FC236}">
                      <a16:creationId xmlns:a16="http://schemas.microsoft.com/office/drawing/2014/main" id="{B8F1BF08-B997-7D36-356D-F8C1E38881D9}"/>
                    </a:ext>
                  </a:extLst>
                </p:cNvPr>
                <p:cNvPicPr>
                  <a:picLocks/>
                </p:cNvPicPr>
                <p:nvPr/>
              </p:nvPicPr>
              <p:blipFill>
                <a:blip r:embed="rId6"/>
                <a:stretch>
                  <a:fillRect/>
                </a:stretch>
              </p:blipFill>
              <p:spPr>
                <a:xfrm>
                  <a:off x="3638400" y="2040046"/>
                  <a:ext cx="5220000" cy="896194"/>
                </a:xfrm>
                <a:prstGeom prst="rect">
                  <a:avLst/>
                </a:prstGeom>
              </p:spPr>
            </p:pic>
          </p:control>
        </mc:Fallback>
      </mc:AlternateContent>
    </p:controls>
    <p:extLst>
      <p:ext uri="{BB962C8B-B14F-4D97-AF65-F5344CB8AC3E}">
        <p14:creationId xmlns:p14="http://schemas.microsoft.com/office/powerpoint/2010/main" val="42564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hông Nền Trung Thu Vector Corel CDR Part21 | Cách Hay Nhất |  Phông nền, Nền, Chụp ảnh trẻ em"/>
          <p:cNvPicPr>
            <a:picLocks noChangeAspect="1" noChangeArrowheads="1"/>
          </p:cNvPicPr>
          <p:nvPr/>
        </p:nvPicPr>
        <p:blipFill rotWithShape="1">
          <a:blip r:embed="rId2">
            <a:extLst>
              <a:ext uri="{28A0092B-C50C-407E-A947-70E740481C1C}">
                <a14:useLocalDpi xmlns:a14="http://schemas.microsoft.com/office/drawing/2010/main" val="0"/>
              </a:ext>
            </a:extLst>
          </a:blip>
          <a:srcRect l="4267" t="3716" r="2781" b="5787"/>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2A28020-AC94-A1BA-9B14-41CA9A688775}"/>
              </a:ext>
            </a:extLst>
          </p:cNvPr>
          <p:cNvGrpSpPr/>
          <p:nvPr/>
        </p:nvGrpSpPr>
        <p:grpSpPr>
          <a:xfrm>
            <a:off x="2137360" y="2361955"/>
            <a:ext cx="8149640" cy="3170100"/>
            <a:chOff x="5354655" y="246553"/>
            <a:chExt cx="7053476" cy="3170100"/>
          </a:xfrm>
        </p:grpSpPr>
        <p:sp>
          <p:nvSpPr>
            <p:cNvPr id="8" name="TextBox 7">
              <a:extLst>
                <a:ext uri="{FF2B5EF4-FFF2-40B4-BE49-F238E27FC236}">
                  <a16:creationId xmlns:a16="http://schemas.microsoft.com/office/drawing/2014/main" id="{425B961B-D242-629D-48FA-536ADECF216E}"/>
                </a:ext>
              </a:extLst>
            </p:cNvPr>
            <p:cNvSpPr txBox="1"/>
            <p:nvPr/>
          </p:nvSpPr>
          <p:spPr>
            <a:xfrm>
              <a:off x="5354656" y="246554"/>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KHỞI ĐỘNG</a:t>
              </a:r>
              <a:endParaRPr kumimoji="0" lang="en-US" sz="100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9" name="TextBox 8">
              <a:extLst>
                <a:ext uri="{FF2B5EF4-FFF2-40B4-BE49-F238E27FC236}">
                  <a16:creationId xmlns:a16="http://schemas.microsoft.com/office/drawing/2014/main" id="{AA7E427E-D8AF-EADF-7DEA-104247B5246C}"/>
                </a:ext>
              </a:extLst>
            </p:cNvPr>
            <p:cNvSpPr txBox="1"/>
            <p:nvPr/>
          </p:nvSpPr>
          <p:spPr>
            <a:xfrm>
              <a:off x="5354655" y="246553"/>
              <a:ext cx="705347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K</a:t>
              </a:r>
              <a:r>
                <a:rPr lang="en-US" sz="100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H</a:t>
              </a:r>
              <a:r>
                <a:rPr lang="en-US" sz="100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Ở</a:t>
              </a:r>
              <a:r>
                <a:rPr lang="en-US" sz="100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I</a:t>
              </a:r>
              <a:r>
                <a:rPr kumimoji="0" lang="en-US" sz="10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en-US" sz="100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Đ</a:t>
              </a:r>
              <a:r>
                <a:rPr lang="en-US" sz="100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Ộ</a:t>
              </a:r>
              <a:r>
                <a:rPr lang="en-US" sz="100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N</a:t>
              </a:r>
              <a:r>
                <a:rPr lang="en-US" sz="100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G</a:t>
              </a:r>
              <a:endParaRPr kumimoji="0" lang="en-US" sz="10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3691805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Background Trung Thu – Hình nền trung thu đẹp nhất ™ WikiLapto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1"/>
            <a:ext cx="12192000" cy="6870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C4D63267-0065-4DF6-B5B4-D4A3E36F9DF0}"/>
              </a:ext>
            </a:extLst>
          </p:cNvPr>
          <p:cNvSpPr/>
          <p:nvPr/>
        </p:nvSpPr>
        <p:spPr>
          <a:xfrm>
            <a:off x="233391" y="400755"/>
            <a:ext cx="11785890" cy="588828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611" y="3312160"/>
            <a:ext cx="5017725" cy="4013200"/>
          </a:xfrm>
          <a:prstGeom prst="rect">
            <a:avLst/>
          </a:prstGeom>
        </p:spPr>
      </p:pic>
      <p:grpSp>
        <p:nvGrpSpPr>
          <p:cNvPr id="5" name="Group 4">
            <a:extLst>
              <a:ext uri="{FF2B5EF4-FFF2-40B4-BE49-F238E27FC236}">
                <a16:creationId xmlns:a16="http://schemas.microsoft.com/office/drawing/2014/main" id="{5A29418D-933F-6567-F6EC-B1326F495515}"/>
              </a:ext>
            </a:extLst>
          </p:cNvPr>
          <p:cNvGrpSpPr/>
          <p:nvPr/>
        </p:nvGrpSpPr>
        <p:grpSpPr>
          <a:xfrm>
            <a:off x="3638950" y="698567"/>
            <a:ext cx="4974772" cy="1107996"/>
            <a:chOff x="3608614" y="0"/>
            <a:chExt cx="4974772" cy="1107996"/>
          </a:xfrm>
        </p:grpSpPr>
        <p:sp>
          <p:nvSpPr>
            <p:cNvPr id="6" name="TextBox 24">
              <a:extLst>
                <a:ext uri="{FF2B5EF4-FFF2-40B4-BE49-F238E27FC236}">
                  <a16:creationId xmlns:a16="http://schemas.microsoft.com/office/drawing/2014/main" id="{182D273A-5EE1-A3E9-5B26-2AF58B61E8C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dirty="0">
                  <a:ln w="254000">
                    <a:solidFill>
                      <a:schemeClr val="bg1"/>
                    </a:solidFill>
                  </a:ln>
                  <a:solidFill>
                    <a:srgbClr val="C00000"/>
                  </a:solidFill>
                  <a:latin typeface="UVN Banh Mi" pitchFamily="2" charset="0"/>
                </a:rPr>
                <a:t>DẶN DÒ</a:t>
              </a:r>
            </a:p>
          </p:txBody>
        </p:sp>
        <p:sp>
          <p:nvSpPr>
            <p:cNvPr id="7" name="TextBox 32">
              <a:extLst>
                <a:ext uri="{FF2B5EF4-FFF2-40B4-BE49-F238E27FC236}">
                  <a16:creationId xmlns:a16="http://schemas.microsoft.com/office/drawing/2014/main" id="{1701698F-9745-397A-71A6-CB962E5C0D8C}"/>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DẶN DÒ</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951870" y="1359778"/>
            <a:ext cx="1159902" cy="1159902"/>
          </a:xfrm>
          <a:prstGeom prst="rect">
            <a:avLst/>
          </a:prstGeom>
        </p:spPr>
      </p:pic>
      <p:sp>
        <p:nvSpPr>
          <p:cNvPr id="9" name="TextBox 34">
            <a:extLst>
              <a:ext uri="{FF2B5EF4-FFF2-40B4-BE49-F238E27FC236}">
                <a16:creationId xmlns:a16="http://schemas.microsoft.com/office/drawing/2014/main" id="{4CF6C42D-7F5B-45B3-25CC-D44EDB2E8505}"/>
              </a:ext>
            </a:extLst>
          </p:cNvPr>
          <p:cNvSpPr txBox="1"/>
          <p:nvPr/>
        </p:nvSpPr>
        <p:spPr>
          <a:xfrm>
            <a:off x="2368474" y="1764772"/>
            <a:ext cx="314855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870" y="2652667"/>
            <a:ext cx="1159902" cy="11599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870" y="3945556"/>
            <a:ext cx="1159902" cy="1159902"/>
          </a:xfrm>
          <a:prstGeom prst="rect">
            <a:avLst/>
          </a:prstGeom>
        </p:spPr>
      </p:pic>
      <p:sp>
        <p:nvSpPr>
          <p:cNvPr id="12" name="TextBox 34">
            <a:extLst>
              <a:ext uri="{FF2B5EF4-FFF2-40B4-BE49-F238E27FC236}">
                <a16:creationId xmlns:a16="http://schemas.microsoft.com/office/drawing/2014/main" id="{4CF6C42D-7F5B-45B3-25CC-D44EDB2E8505}"/>
              </a:ext>
            </a:extLst>
          </p:cNvPr>
          <p:cNvSpPr txBox="1"/>
          <p:nvPr/>
        </p:nvSpPr>
        <p:spPr>
          <a:xfrm>
            <a:off x="2345162" y="2981572"/>
            <a:ext cx="314855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34">
            <a:extLst>
              <a:ext uri="{FF2B5EF4-FFF2-40B4-BE49-F238E27FC236}">
                <a16:creationId xmlns:a16="http://schemas.microsoft.com/office/drawing/2014/main" id="{4CF6C42D-7F5B-45B3-25CC-D44EDB2E8505}"/>
              </a:ext>
            </a:extLst>
          </p:cNvPr>
          <p:cNvSpPr txBox="1"/>
          <p:nvPr/>
        </p:nvSpPr>
        <p:spPr>
          <a:xfrm>
            <a:off x="2345162" y="4324776"/>
            <a:ext cx="314855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735147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7010"/>
            <a:stretch/>
          </p:blipFill>
          <p:spPr>
            <a:xfrm>
              <a:off x="0" y="0"/>
              <a:ext cx="12192000" cy="6858000"/>
            </a:xfrm>
            <a:prstGeom prst="rect">
              <a:avLst/>
            </a:prstGeom>
          </p:spPr>
        </p:pic>
        <p:sp>
          <p:nvSpPr>
            <p:cNvPr id="4" name="Rounded Rectangle 3"/>
            <p:cNvSpPr/>
            <p:nvPr/>
          </p:nvSpPr>
          <p:spPr>
            <a:xfrm>
              <a:off x="1516284" y="1030147"/>
              <a:ext cx="5289629" cy="1342663"/>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39991" y="2245488"/>
              <a:ext cx="3296856" cy="719559"/>
            </a:xfrm>
            <a:prstGeom prst="roundRect">
              <a:avLst/>
            </a:prstGeom>
            <a:solidFill>
              <a:srgbClr val="3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A29418D-933F-6567-F6EC-B1326F495515}"/>
              </a:ext>
            </a:extLst>
          </p:cNvPr>
          <p:cNvGrpSpPr/>
          <p:nvPr/>
        </p:nvGrpSpPr>
        <p:grpSpPr>
          <a:xfrm>
            <a:off x="126763" y="1183659"/>
            <a:ext cx="8820655" cy="2123658"/>
            <a:chOff x="3599684" y="0"/>
            <a:chExt cx="4983702" cy="2123658"/>
          </a:xfrm>
        </p:grpSpPr>
        <p:sp>
          <p:nvSpPr>
            <p:cNvPr id="8" name="TextBox 24">
              <a:extLst>
                <a:ext uri="{FF2B5EF4-FFF2-40B4-BE49-F238E27FC236}">
                  <a16:creationId xmlns:a16="http://schemas.microsoft.com/office/drawing/2014/main" id="{182D273A-5EE1-A3E9-5B26-2AF58B61E8C1}"/>
                </a:ext>
              </a:extLst>
            </p:cNvPr>
            <p:cNvSpPr txBox="1"/>
            <p:nvPr/>
          </p:nvSpPr>
          <p:spPr>
            <a:xfrm>
              <a:off x="3608614" y="0"/>
              <a:ext cx="4974772"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dirty="0" err="1">
                  <a:ln w="254000">
                    <a:solidFill>
                      <a:schemeClr val="bg1"/>
                    </a:solidFill>
                  </a:ln>
                  <a:solidFill>
                    <a:srgbClr val="C00000"/>
                  </a:solidFill>
                  <a:latin typeface="UVN Banh Mi" pitchFamily="2" charset="0"/>
                </a:rPr>
                <a:t>Tạm</a:t>
              </a:r>
              <a:r>
                <a:rPr lang="en-US" sz="6600" dirty="0">
                  <a:ln w="254000">
                    <a:solidFill>
                      <a:schemeClr val="bg1"/>
                    </a:solidFill>
                  </a:ln>
                  <a:solidFill>
                    <a:srgbClr val="C00000"/>
                  </a:solidFill>
                  <a:latin typeface="UVN Banh Mi" pitchFamily="2" charset="0"/>
                </a:rPr>
                <a:t> </a:t>
              </a:r>
              <a:r>
                <a:rPr lang="en-US" sz="6600" dirty="0" err="1">
                  <a:ln w="254000">
                    <a:solidFill>
                      <a:schemeClr val="bg1"/>
                    </a:solidFill>
                  </a:ln>
                  <a:solidFill>
                    <a:srgbClr val="C00000"/>
                  </a:solidFill>
                  <a:latin typeface="UVN Banh Mi" pitchFamily="2" charset="0"/>
                </a:rPr>
                <a:t>biệt</a:t>
              </a:r>
              <a:r>
                <a:rPr lang="en-US" sz="6600" dirty="0">
                  <a:ln w="254000">
                    <a:solidFill>
                      <a:schemeClr val="bg1"/>
                    </a:solidFill>
                  </a:ln>
                  <a:solidFill>
                    <a:srgbClr val="C00000"/>
                  </a:solidFill>
                  <a:latin typeface="UVN Banh Mi" pitchFamily="2" charset="0"/>
                </a:rPr>
                <a:t> </a:t>
              </a:r>
              <a:r>
                <a:rPr lang="en-US" sz="6600" dirty="0" err="1">
                  <a:ln w="254000">
                    <a:solidFill>
                      <a:schemeClr val="bg1"/>
                    </a:solidFill>
                  </a:ln>
                  <a:solidFill>
                    <a:srgbClr val="C00000"/>
                  </a:solidFill>
                  <a:latin typeface="UVN Banh Mi" pitchFamily="2" charset="0"/>
                </a:rPr>
                <a:t>và</a:t>
              </a:r>
              <a:r>
                <a:rPr lang="en-US" sz="6600" dirty="0">
                  <a:ln w="254000">
                    <a:solidFill>
                      <a:schemeClr val="bg1"/>
                    </a:solidFill>
                  </a:ln>
                  <a:solidFill>
                    <a:srgbClr val="C00000"/>
                  </a:solidFill>
                  <a:latin typeface="UVN Banh Mi" pitchFamily="2" charset="0"/>
                </a:rPr>
                <a:t> </a:t>
              </a:r>
            </a:p>
            <a:p>
              <a:pPr algn="ctr"/>
              <a:r>
                <a:rPr lang="en-US" sz="6600" dirty="0" err="1">
                  <a:ln w="254000">
                    <a:solidFill>
                      <a:schemeClr val="bg1"/>
                    </a:solidFill>
                  </a:ln>
                  <a:solidFill>
                    <a:srgbClr val="C00000"/>
                  </a:solidFill>
                  <a:latin typeface="UVN Banh Mi" pitchFamily="2" charset="0"/>
                </a:rPr>
                <a:t>hẹn</a:t>
              </a:r>
              <a:r>
                <a:rPr lang="en-US" sz="6600" dirty="0">
                  <a:ln w="254000">
                    <a:solidFill>
                      <a:schemeClr val="bg1"/>
                    </a:solidFill>
                  </a:ln>
                  <a:solidFill>
                    <a:srgbClr val="C00000"/>
                  </a:solidFill>
                  <a:latin typeface="UVN Banh Mi" pitchFamily="2" charset="0"/>
                </a:rPr>
                <a:t> </a:t>
              </a:r>
              <a:r>
                <a:rPr lang="en-US" sz="6600" dirty="0" err="1">
                  <a:ln w="254000">
                    <a:solidFill>
                      <a:schemeClr val="bg1"/>
                    </a:solidFill>
                  </a:ln>
                  <a:solidFill>
                    <a:srgbClr val="C00000"/>
                  </a:solidFill>
                  <a:latin typeface="UVN Banh Mi" pitchFamily="2" charset="0"/>
                </a:rPr>
                <a:t>gặp</a:t>
              </a:r>
              <a:r>
                <a:rPr lang="en-US" sz="6600" dirty="0">
                  <a:ln w="254000">
                    <a:solidFill>
                      <a:schemeClr val="bg1"/>
                    </a:solidFill>
                  </a:ln>
                  <a:solidFill>
                    <a:srgbClr val="C00000"/>
                  </a:solidFill>
                  <a:latin typeface="UVN Banh Mi" pitchFamily="2" charset="0"/>
                </a:rPr>
                <a:t> </a:t>
              </a:r>
              <a:r>
                <a:rPr lang="en-US" sz="6600" dirty="0" err="1">
                  <a:ln w="254000">
                    <a:solidFill>
                      <a:schemeClr val="bg1"/>
                    </a:solidFill>
                  </a:ln>
                  <a:solidFill>
                    <a:srgbClr val="C00000"/>
                  </a:solidFill>
                  <a:latin typeface="UVN Banh Mi" pitchFamily="2" charset="0"/>
                </a:rPr>
                <a:t>lại</a:t>
              </a:r>
              <a:r>
                <a:rPr lang="en-US" sz="6600" dirty="0">
                  <a:ln w="254000">
                    <a:solidFill>
                      <a:schemeClr val="bg1"/>
                    </a:solidFill>
                  </a:ln>
                  <a:solidFill>
                    <a:srgbClr val="C00000"/>
                  </a:solidFill>
                  <a:latin typeface="UVN Banh Mi" pitchFamily="2" charset="0"/>
                </a:rPr>
                <a:t>!</a:t>
              </a:r>
            </a:p>
          </p:txBody>
        </p:sp>
        <p:sp>
          <p:nvSpPr>
            <p:cNvPr id="9" name="TextBox 32">
              <a:extLst>
                <a:ext uri="{FF2B5EF4-FFF2-40B4-BE49-F238E27FC236}">
                  <a16:creationId xmlns:a16="http://schemas.microsoft.com/office/drawing/2014/main" id="{1701698F-9745-397A-71A6-CB962E5C0D8C}"/>
                </a:ext>
              </a:extLst>
            </p:cNvPr>
            <p:cNvSpPr txBox="1"/>
            <p:nvPr/>
          </p:nvSpPr>
          <p:spPr>
            <a:xfrm>
              <a:off x="3599684" y="0"/>
              <a:ext cx="4974772"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Tạm</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 </a:t>
              </a: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biệt</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 </a:t>
              </a: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và</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 </a:t>
              </a:r>
            </a:p>
            <a:p>
              <a:pPr algn="ct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hẹn</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 </a:t>
              </a: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gặp</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 </a:t>
              </a:r>
              <a:r>
                <a:rPr lang="en-US" sz="6600" b="1" dirty="0" err="1">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lại</a:t>
              </a:r>
              <a:r>
                <a:rPr lang="en-US" sz="6600" b="1" dirty="0">
                  <a:ln w="9525">
                    <a:solidFill>
                      <a:schemeClr val="bg1"/>
                    </a:solidFill>
                    <a:prstDash val="solid"/>
                  </a:ln>
                  <a:solidFill>
                    <a:srgbClr val="C00000"/>
                  </a:solidFill>
                  <a:effectLst>
                    <a:outerShdw blurRad="12700" dist="38100" dir="2700000" algn="tl" rotWithShape="0">
                      <a:srgbClr val="FF99CC"/>
                    </a:outerShdw>
                  </a:effectLst>
                  <a:latin typeface="UVN Banh Mi" pitchFamily="2" charset="0"/>
                </a:rPr>
                <a:t>!</a:t>
              </a:r>
            </a:p>
          </p:txBody>
        </p:sp>
      </p:grpSp>
    </p:spTree>
    <p:extLst>
      <p:ext uri="{BB962C8B-B14F-4D97-AF65-F5344CB8AC3E}">
        <p14:creationId xmlns:p14="http://schemas.microsoft.com/office/powerpoint/2010/main" val="141098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6344"/>
            <a:ext cx="12192000" cy="7162799"/>
            <a:chOff x="0" y="-304800"/>
            <a:chExt cx="12192000" cy="7162799"/>
          </a:xfrm>
        </p:grpSpPr>
        <p:pic>
          <p:nvPicPr>
            <p:cNvPr id="4100" name="Picture 4" descr="Tổ chức trung thu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t="3047" r="1375"/>
            <a:stretch/>
          </p:blipFill>
          <p:spPr bwMode="auto">
            <a:xfrm>
              <a:off x="0" y="-304800"/>
              <a:ext cx="12192000" cy="7162799"/>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p:cNvSpPr/>
            <p:nvPr/>
          </p:nvSpPr>
          <p:spPr>
            <a:xfrm>
              <a:off x="685800" y="-106680"/>
              <a:ext cx="3337560" cy="3124200"/>
            </a:xfrm>
            <a:prstGeom prst="flowChartConnector">
              <a:avLst/>
            </a:prstGeom>
            <a:solidFill>
              <a:srgbClr val="FEC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23CD6912-0701-2131-8266-E322764BD9D5}"/>
              </a:ext>
            </a:extLst>
          </p:cNvPr>
          <p:cNvGrpSpPr/>
          <p:nvPr/>
        </p:nvGrpSpPr>
        <p:grpSpPr>
          <a:xfrm>
            <a:off x="5024299" y="194598"/>
            <a:ext cx="7409907" cy="2123658"/>
            <a:chOff x="3608614" y="0"/>
            <a:chExt cx="4974772" cy="2123658"/>
          </a:xfrm>
        </p:grpSpPr>
        <p:sp>
          <p:nvSpPr>
            <p:cNvPr id="8" name="TextBox 7">
              <a:extLst>
                <a:ext uri="{FF2B5EF4-FFF2-40B4-BE49-F238E27FC236}">
                  <a16:creationId xmlns:a16="http://schemas.microsoft.com/office/drawing/2014/main" id="{2AAE3973-3077-C468-69F6-F8FF555EC390}"/>
                </a:ext>
              </a:extLst>
            </p:cNvPr>
            <p:cNvSpPr txBox="1"/>
            <p:nvPr/>
          </p:nvSpPr>
          <p:spPr>
            <a:xfrm>
              <a:off x="3608614" y="0"/>
              <a:ext cx="4974772" cy="2123658"/>
            </a:xfrm>
            <a:prstGeom prst="rect">
              <a:avLst/>
            </a:prstGeom>
            <a:noFill/>
          </p:spPr>
          <p:txBody>
            <a:bodyPr wrap="square" rtlCol="0">
              <a:spAutoFit/>
            </a:bodyPr>
            <a:lstStyle/>
            <a:p>
              <a:pPr algn="ctr"/>
              <a:r>
                <a:rPr lang="en-US" sz="6600" dirty="0" err="1">
                  <a:ln w="254000">
                    <a:solidFill>
                      <a:schemeClr val="bg1"/>
                    </a:solidFill>
                  </a:ln>
                  <a:solidFill>
                    <a:srgbClr val="FFFF00"/>
                  </a:solidFill>
                  <a:latin typeface="UVN Banh Mi" pitchFamily="2" charset="0"/>
                </a:rPr>
                <a:t>Trò</a:t>
              </a:r>
              <a:r>
                <a:rPr lang="en-US" sz="6600" dirty="0">
                  <a:ln w="254000">
                    <a:solidFill>
                      <a:schemeClr val="bg1"/>
                    </a:solidFill>
                  </a:ln>
                  <a:solidFill>
                    <a:srgbClr val="FFFF00"/>
                  </a:solidFill>
                  <a:latin typeface="UVN Banh Mi" pitchFamily="2" charset="0"/>
                </a:rPr>
                <a:t> </a:t>
              </a:r>
              <a:r>
                <a:rPr lang="en-US" sz="6600" dirty="0" err="1">
                  <a:ln w="254000">
                    <a:solidFill>
                      <a:schemeClr val="bg1"/>
                    </a:solidFill>
                  </a:ln>
                  <a:solidFill>
                    <a:srgbClr val="FFFF00"/>
                  </a:solidFill>
                  <a:latin typeface="UVN Banh Mi" pitchFamily="2" charset="0"/>
                </a:rPr>
                <a:t>chơi</a:t>
              </a:r>
              <a:br>
                <a:rPr lang="en-US" sz="6600" dirty="0">
                  <a:ln w="254000">
                    <a:solidFill>
                      <a:schemeClr val="bg1"/>
                    </a:solidFill>
                  </a:ln>
                  <a:solidFill>
                    <a:srgbClr val="FFFF00"/>
                  </a:solidFill>
                  <a:latin typeface="UVN Banh Mi" pitchFamily="2" charset="0"/>
                </a:rPr>
              </a:br>
              <a:r>
                <a:rPr lang="en-US" sz="6600" dirty="0">
                  <a:ln w="254000">
                    <a:solidFill>
                      <a:schemeClr val="bg1"/>
                    </a:solidFill>
                  </a:ln>
                  <a:solidFill>
                    <a:srgbClr val="FFFF00"/>
                  </a:solidFill>
                  <a:latin typeface="UVN Banh Mi" pitchFamily="2" charset="0"/>
                </a:rPr>
                <a:t>“TÙNG RING </a:t>
              </a:r>
              <a:r>
                <a:rPr lang="en-US" sz="6600" dirty="0" err="1">
                  <a:ln w="254000">
                    <a:solidFill>
                      <a:schemeClr val="bg1"/>
                    </a:solidFill>
                  </a:ln>
                  <a:solidFill>
                    <a:srgbClr val="FFFF00"/>
                  </a:solidFill>
                  <a:latin typeface="UVN Banh Mi" pitchFamily="2" charset="0"/>
                </a:rPr>
                <a:t>RING</a:t>
              </a:r>
              <a:r>
                <a:rPr lang="en-US" sz="6600" dirty="0">
                  <a:ln w="254000">
                    <a:solidFill>
                      <a:schemeClr val="bg1"/>
                    </a:solidFill>
                  </a:ln>
                  <a:solidFill>
                    <a:srgbClr val="FFFF00"/>
                  </a:solidFill>
                  <a:latin typeface="UVN Banh Mi" pitchFamily="2" charset="0"/>
                </a:rPr>
                <a:t>”</a:t>
              </a:r>
            </a:p>
          </p:txBody>
        </p:sp>
        <p:sp>
          <p:nvSpPr>
            <p:cNvPr id="9" name="TextBox 8">
              <a:extLst>
                <a:ext uri="{FF2B5EF4-FFF2-40B4-BE49-F238E27FC236}">
                  <a16:creationId xmlns:a16="http://schemas.microsoft.com/office/drawing/2014/main" id="{BC372CDA-B0D8-9969-F7CD-82725017B69F}"/>
                </a:ext>
              </a:extLst>
            </p:cNvPr>
            <p:cNvSpPr txBox="1"/>
            <p:nvPr/>
          </p:nvSpPr>
          <p:spPr>
            <a:xfrm>
              <a:off x="3608614" y="0"/>
              <a:ext cx="4974772" cy="2123658"/>
            </a:xfrm>
            <a:prstGeom prst="rect">
              <a:avLst/>
            </a:prstGeom>
            <a:noFill/>
          </p:spPr>
          <p:txBody>
            <a:bodyPr wrap="square" rtlCol="0">
              <a:spAutoFit/>
            </a:bodyPr>
            <a:lstStyle/>
            <a:p>
              <a:pPr algn="ctr"/>
              <a:r>
                <a:rPr lang="en-US" sz="6600" b="1" dirty="0" err="1">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Trò</a:t>
              </a:r>
              <a:r>
                <a:rPr lang="en-US" sz="6600" b="1" dirty="0">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chơi</a:t>
              </a:r>
              <a:br>
                <a:rPr lang="en-US" sz="6600" b="1" dirty="0">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br>
              <a:r>
                <a:rPr lang="en-US" sz="6600" b="1" dirty="0">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“TÙNG DING </a:t>
              </a:r>
              <a:r>
                <a:rPr lang="en-US" sz="6600" b="1" dirty="0" err="1">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DING</a:t>
              </a:r>
              <a:r>
                <a:rPr lang="en-US" sz="6600" b="1" dirty="0">
                  <a:ln w="38100">
                    <a:solidFill>
                      <a:srgbClr val="FF000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a:t>
              </a:r>
            </a:p>
          </p:txBody>
        </p:sp>
      </p:grpSp>
    </p:spTree>
    <p:extLst>
      <p:ext uri="{BB962C8B-B14F-4D97-AF65-F5344CB8AC3E}">
        <p14:creationId xmlns:p14="http://schemas.microsoft.com/office/powerpoint/2010/main" val="36405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oa Sơn Trăng đẹp đêm Trung Thu Chất Liệu, Chào đón Tết Trung Thu,  Biểu Ngữ Trung Thu, Thiết Kế Nền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647718" y="1366884"/>
            <a:ext cx="7124701" cy="29413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r>
              <a:rPr lang="en-US" sz="3600" dirty="0" err="1">
                <a:solidFill>
                  <a:schemeClr val="tx1"/>
                </a:solidFill>
              </a:rPr>
              <a:t>Vừa</a:t>
            </a:r>
            <a:r>
              <a:rPr lang="en-US" sz="3600" dirty="0">
                <a:solidFill>
                  <a:schemeClr val="tx1"/>
                </a:solidFill>
              </a:rPr>
              <a:t> </a:t>
            </a:r>
            <a:r>
              <a:rPr lang="en-US" sz="3600" dirty="0" err="1">
                <a:solidFill>
                  <a:schemeClr val="tx1"/>
                </a:solidFill>
              </a:rPr>
              <a:t>bằng</a:t>
            </a:r>
            <a:r>
              <a:rPr lang="en-US" sz="3600" dirty="0">
                <a:solidFill>
                  <a:schemeClr val="tx1"/>
                </a:solidFill>
              </a:rPr>
              <a:t> </a:t>
            </a:r>
            <a:r>
              <a:rPr lang="en-US" sz="3600" dirty="0" err="1">
                <a:solidFill>
                  <a:schemeClr val="tx1"/>
                </a:solidFill>
              </a:rPr>
              <a:t>quả</a:t>
            </a:r>
            <a:r>
              <a:rPr lang="en-US" sz="3600" dirty="0">
                <a:solidFill>
                  <a:schemeClr val="tx1"/>
                </a:solidFill>
              </a:rPr>
              <a:t> </a:t>
            </a:r>
            <a:r>
              <a:rPr lang="en-US" sz="3600" dirty="0" err="1">
                <a:solidFill>
                  <a:schemeClr val="tx1"/>
                </a:solidFill>
              </a:rPr>
              <a:t>bí</a:t>
            </a:r>
            <a:br>
              <a:rPr lang="en-US" sz="3600" dirty="0">
                <a:solidFill>
                  <a:schemeClr val="tx1"/>
                </a:solidFill>
              </a:rPr>
            </a:br>
            <a:r>
              <a:rPr lang="en-US" sz="3600" dirty="0" err="1">
                <a:solidFill>
                  <a:schemeClr val="tx1"/>
                </a:solidFill>
              </a:rPr>
              <a:t>Mà</a:t>
            </a:r>
            <a:r>
              <a:rPr lang="en-US" sz="3600" dirty="0">
                <a:solidFill>
                  <a:schemeClr val="tx1"/>
                </a:solidFill>
              </a:rPr>
              <a:t> </a:t>
            </a:r>
            <a:r>
              <a:rPr lang="en-US" sz="3600" dirty="0" err="1">
                <a:solidFill>
                  <a:schemeClr val="tx1"/>
                </a:solidFill>
              </a:rPr>
              <a:t>thủng</a:t>
            </a:r>
            <a:r>
              <a:rPr lang="en-US" sz="3600" dirty="0">
                <a:solidFill>
                  <a:schemeClr val="tx1"/>
                </a:solidFill>
              </a:rPr>
              <a:t> </a:t>
            </a:r>
            <a:r>
              <a:rPr lang="en-US" sz="3600" dirty="0" err="1">
                <a:solidFill>
                  <a:schemeClr val="tx1"/>
                </a:solidFill>
              </a:rPr>
              <a:t>hai</a:t>
            </a:r>
            <a:r>
              <a:rPr lang="en-US" sz="3600" dirty="0">
                <a:solidFill>
                  <a:schemeClr val="tx1"/>
                </a:solidFill>
              </a:rPr>
              <a:t> </a:t>
            </a:r>
            <a:r>
              <a:rPr lang="en-US" sz="3600" dirty="0" err="1">
                <a:solidFill>
                  <a:schemeClr val="tx1"/>
                </a:solidFill>
              </a:rPr>
              <a:t>đầu</a:t>
            </a:r>
            <a:br>
              <a:rPr lang="en-US" sz="3600" dirty="0">
                <a:solidFill>
                  <a:schemeClr val="tx1"/>
                </a:solidFill>
              </a:rPr>
            </a:br>
            <a:r>
              <a:rPr lang="en-US" sz="3600" dirty="0" err="1">
                <a:solidFill>
                  <a:schemeClr val="tx1"/>
                </a:solidFill>
              </a:rPr>
              <a:t>Trong</a:t>
            </a:r>
            <a:r>
              <a:rPr lang="en-US" sz="3600" dirty="0">
                <a:solidFill>
                  <a:schemeClr val="tx1"/>
                </a:solidFill>
              </a:rPr>
              <a:t> </a:t>
            </a:r>
            <a:r>
              <a:rPr lang="en-US" sz="3600" dirty="0" err="1">
                <a:solidFill>
                  <a:schemeClr val="tx1"/>
                </a:solidFill>
              </a:rPr>
              <a:t>thắp</a:t>
            </a:r>
            <a:r>
              <a:rPr lang="en-US" sz="3600" dirty="0">
                <a:solidFill>
                  <a:schemeClr val="tx1"/>
                </a:solidFill>
              </a:rPr>
              <a:t> </a:t>
            </a:r>
            <a:r>
              <a:rPr lang="en-US" sz="3600" dirty="0" err="1">
                <a:solidFill>
                  <a:schemeClr val="tx1"/>
                </a:solidFill>
              </a:rPr>
              <a:t>đèn</a:t>
            </a:r>
            <a:r>
              <a:rPr lang="en-US" sz="3600" dirty="0">
                <a:solidFill>
                  <a:schemeClr val="tx1"/>
                </a:solidFill>
              </a:rPr>
              <a:t> </a:t>
            </a:r>
            <a:r>
              <a:rPr lang="en-US" sz="3600" dirty="0" err="1">
                <a:solidFill>
                  <a:schemeClr val="tx1"/>
                </a:solidFill>
              </a:rPr>
              <a:t>màu</a:t>
            </a:r>
            <a:br>
              <a:rPr lang="en-US" sz="3600" dirty="0">
                <a:solidFill>
                  <a:schemeClr val="tx1"/>
                </a:solidFill>
              </a:rPr>
            </a:br>
            <a:r>
              <a:rPr lang="en-US" sz="3600" dirty="0" err="1">
                <a:solidFill>
                  <a:schemeClr val="tx1"/>
                </a:solidFill>
              </a:rPr>
              <a:t>Đem</a:t>
            </a:r>
            <a:r>
              <a:rPr lang="en-US" sz="3600" dirty="0">
                <a:solidFill>
                  <a:schemeClr val="tx1"/>
                </a:solidFill>
              </a:rPr>
              <a:t> </a:t>
            </a:r>
            <a:r>
              <a:rPr lang="en-US" sz="3600" dirty="0" err="1">
                <a:solidFill>
                  <a:schemeClr val="tx1"/>
                </a:solidFill>
              </a:rPr>
              <a:t>treo</a:t>
            </a:r>
            <a:r>
              <a:rPr lang="en-US" sz="3600" dirty="0">
                <a:solidFill>
                  <a:schemeClr val="tx1"/>
                </a:solidFill>
              </a:rPr>
              <a:t> </a:t>
            </a:r>
            <a:r>
              <a:rPr lang="en-US" sz="3600" dirty="0" err="1">
                <a:solidFill>
                  <a:schemeClr val="tx1"/>
                </a:solidFill>
              </a:rPr>
              <a:t>trước</a:t>
            </a:r>
            <a:r>
              <a:rPr lang="en-US" sz="3600" dirty="0">
                <a:solidFill>
                  <a:schemeClr val="tx1"/>
                </a:solidFill>
              </a:rPr>
              <a:t> </a:t>
            </a:r>
            <a:r>
              <a:rPr lang="en-US" sz="3600" dirty="0" err="1">
                <a:solidFill>
                  <a:schemeClr val="tx1"/>
                </a:solidFill>
              </a:rPr>
              <a:t>cửa</a:t>
            </a:r>
            <a:r>
              <a:rPr lang="en-US" sz="3600" dirty="0">
                <a:solidFill>
                  <a:schemeClr val="tx1"/>
                </a:solidFill>
              </a:rPr>
              <a:t>.</a:t>
            </a:r>
            <a:br>
              <a:rPr lang="en-US" sz="3600" dirty="0">
                <a:solidFill>
                  <a:schemeClr val="tx1"/>
                </a:solidFill>
              </a:rPr>
            </a:br>
            <a:r>
              <a:rPr lang="en-US" sz="3600" dirty="0">
                <a:solidFill>
                  <a:schemeClr val="tx1"/>
                </a:solidFill>
              </a:rPr>
              <a:t>		(</a:t>
            </a:r>
            <a:r>
              <a:rPr lang="en-US" sz="3600" dirty="0" err="1">
                <a:solidFill>
                  <a:schemeClr val="tx1"/>
                </a:solidFill>
              </a:rPr>
              <a:t>Là</a:t>
            </a:r>
            <a:r>
              <a:rPr lang="en-US" sz="3600" dirty="0">
                <a:solidFill>
                  <a:schemeClr val="tx1"/>
                </a:solidFill>
              </a:rPr>
              <a:t> </a:t>
            </a:r>
            <a:r>
              <a:rPr lang="en-US" sz="3600" dirty="0" err="1">
                <a:solidFill>
                  <a:schemeClr val="tx1"/>
                </a:solidFill>
              </a:rPr>
              <a:t>cái</a:t>
            </a:r>
            <a:r>
              <a:rPr lang="en-US" sz="3600" dirty="0">
                <a:solidFill>
                  <a:schemeClr val="tx1"/>
                </a:solidFill>
              </a:rPr>
              <a:t> </a:t>
            </a:r>
            <a:r>
              <a:rPr lang="en-US" sz="3600" dirty="0" err="1">
                <a:solidFill>
                  <a:schemeClr val="tx1"/>
                </a:solidFill>
              </a:rPr>
              <a:t>gì</a:t>
            </a:r>
            <a:r>
              <a:rPr lang="en-US" sz="3600" dirty="0">
                <a:solidFill>
                  <a:schemeClr val="tx1"/>
                </a:solidFill>
              </a:rPr>
              <a:t>?)</a:t>
            </a:r>
          </a:p>
        </p:txBody>
      </p:sp>
      <p:grpSp>
        <p:nvGrpSpPr>
          <p:cNvPr id="5" name="Group 4"/>
          <p:cNvGrpSpPr/>
          <p:nvPr/>
        </p:nvGrpSpPr>
        <p:grpSpPr>
          <a:xfrm>
            <a:off x="0" y="-1"/>
            <a:ext cx="4939469" cy="1307507"/>
            <a:chOff x="3264494" y="183735"/>
            <a:chExt cx="5426579" cy="1363624"/>
          </a:xfrm>
        </p:grpSpPr>
        <p:sp>
          <p:nvSpPr>
            <p:cNvPr id="3" name="Horizontal Scroll 2"/>
            <p:cNvSpPr/>
            <p:nvPr/>
          </p:nvSpPr>
          <p:spPr>
            <a:xfrm>
              <a:off x="3264494" y="183735"/>
              <a:ext cx="5426579" cy="1363624"/>
            </a:xfrm>
            <a:prstGeom prst="horizontalScroll">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19236" y="450048"/>
              <a:ext cx="4875286" cy="892926"/>
            </a:xfrm>
            <a:prstGeom prst="rect">
              <a:avLst/>
            </a:prstGeom>
            <a:noFill/>
          </p:spPr>
          <p:txBody>
            <a:bodyPr wrap="square" rtlCol="0">
              <a:spAutoFit/>
            </a:bodyPr>
            <a:lstStyle/>
            <a:p>
              <a:r>
                <a:rPr lang="en-US" sz="4800" dirty="0" err="1">
                  <a:solidFill>
                    <a:srgbClr val="FF0000"/>
                  </a:solidFill>
                  <a:latin typeface="#9Slide05 SVNClementine" panose="020F0502020204030203" pitchFamily="34" charset="0"/>
                </a:rPr>
                <a:t>Vòng</a:t>
              </a:r>
              <a:r>
                <a:rPr lang="en-US" sz="4800" dirty="0">
                  <a:solidFill>
                    <a:srgbClr val="FF0000"/>
                  </a:solidFill>
                  <a:latin typeface="#9Slide05 SVNClementine" panose="020F0502020204030203" pitchFamily="34" charset="0"/>
                </a:rPr>
                <a:t> 1: </a:t>
              </a:r>
              <a:r>
                <a:rPr lang="en-US" sz="4800" dirty="0" err="1">
                  <a:solidFill>
                    <a:srgbClr val="FF0000"/>
                  </a:solidFill>
                  <a:latin typeface="#9Slide05 SVNClementine" panose="020F0502020204030203" pitchFamily="34" charset="0"/>
                </a:rPr>
                <a:t>Giải</a:t>
              </a:r>
              <a:r>
                <a:rPr lang="en-US" sz="4800" dirty="0">
                  <a:solidFill>
                    <a:srgbClr val="FF0000"/>
                  </a:solidFill>
                  <a:latin typeface="#9Slide05 SVNClementine" panose="020F0502020204030203" pitchFamily="34" charset="0"/>
                </a:rPr>
                <a:t> </a:t>
              </a:r>
              <a:r>
                <a:rPr lang="en-US" sz="4800" dirty="0" err="1">
                  <a:solidFill>
                    <a:srgbClr val="FF0000"/>
                  </a:solidFill>
                  <a:latin typeface="#9Slide05 SVNClementine" panose="020F0502020204030203" pitchFamily="34" charset="0"/>
                </a:rPr>
                <a:t>câu</a:t>
              </a:r>
              <a:r>
                <a:rPr lang="en-US" sz="4800" dirty="0">
                  <a:solidFill>
                    <a:srgbClr val="FF0000"/>
                  </a:solidFill>
                  <a:latin typeface="#9Slide05 SVNClementine" panose="020F0502020204030203" pitchFamily="34" charset="0"/>
                </a:rPr>
                <a:t> </a:t>
              </a:r>
              <a:r>
                <a:rPr lang="en-US" sz="4800" dirty="0" err="1">
                  <a:solidFill>
                    <a:srgbClr val="FF0000"/>
                  </a:solidFill>
                  <a:latin typeface="#9Slide05 SVNClementine" panose="020F0502020204030203" pitchFamily="34" charset="0"/>
                </a:rPr>
                <a:t>đố</a:t>
              </a:r>
              <a:endParaRPr lang="en-US" sz="4800" dirty="0">
                <a:solidFill>
                  <a:srgbClr val="FF0000"/>
                </a:solidFill>
                <a:latin typeface="#9Slide05 SVNClementine" panose="020F0502020204030203" pitchFamily="34" charset="0"/>
              </a:endParaRPr>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6323"/>
          <a:stretch/>
        </p:blipFill>
        <p:spPr>
          <a:xfrm>
            <a:off x="-479946" y="2946124"/>
            <a:ext cx="7104728" cy="3838658"/>
          </a:xfrm>
          <a:prstGeom prst="rect">
            <a:avLst/>
          </a:prstGeom>
        </p:spPr>
      </p:pic>
      <p:sp>
        <p:nvSpPr>
          <p:cNvPr id="8" name="Rounded Rectangle 7"/>
          <p:cNvSpPr/>
          <p:nvPr/>
        </p:nvSpPr>
        <p:spPr>
          <a:xfrm>
            <a:off x="9926320" y="6339840"/>
            <a:ext cx="2265680" cy="51816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ĐÁP ÁN</a:t>
            </a:r>
          </a:p>
        </p:txBody>
      </p:sp>
    </p:spTree>
    <p:extLst>
      <p:ext uri="{BB962C8B-B14F-4D97-AF65-F5344CB8AC3E}">
        <p14:creationId xmlns:p14="http://schemas.microsoft.com/office/powerpoint/2010/main" val="3833712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oa Sơn Trăng đẹp đêm Trung Thu Chất Liệu, Chào đón Tết Trung Thu,  Biểu Ngữ Trung Thu, Thiết Kế Nền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335851" y="1610027"/>
            <a:ext cx="6309360" cy="28651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3200" dirty="0" err="1">
                <a:solidFill>
                  <a:schemeClr val="tx1"/>
                </a:solidFill>
              </a:rPr>
              <a:t>Cái</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năm</a:t>
            </a:r>
            <a:r>
              <a:rPr lang="en-US" sz="3200" dirty="0">
                <a:solidFill>
                  <a:schemeClr val="tx1"/>
                </a:solidFill>
              </a:rPr>
              <a:t> </a:t>
            </a:r>
            <a:r>
              <a:rPr lang="en-US" sz="3200" dirty="0" err="1">
                <a:solidFill>
                  <a:schemeClr val="tx1"/>
                </a:solidFill>
              </a:rPr>
              <a:t>cánh</a:t>
            </a:r>
            <a:endParaRPr lang="en-US" sz="3200" dirty="0">
              <a:solidFill>
                <a:schemeClr val="tx1"/>
              </a:solidFill>
            </a:endParaRPr>
          </a:p>
          <a:p>
            <a:pPr lvl="3"/>
            <a:r>
              <a:rPr lang="en-US" sz="3200" dirty="0" err="1">
                <a:solidFill>
                  <a:schemeClr val="tx1"/>
                </a:solidFill>
              </a:rPr>
              <a:t>Có</a:t>
            </a:r>
            <a:r>
              <a:rPr lang="en-US" sz="3200" dirty="0">
                <a:solidFill>
                  <a:schemeClr val="tx1"/>
                </a:solidFill>
              </a:rPr>
              <a:t> </a:t>
            </a:r>
            <a:r>
              <a:rPr lang="en-US" sz="3200" dirty="0" err="1">
                <a:solidFill>
                  <a:schemeClr val="tx1"/>
                </a:solidFill>
              </a:rPr>
              <a:t>nến</a:t>
            </a:r>
            <a:r>
              <a:rPr lang="en-US" sz="3200" dirty="0">
                <a:solidFill>
                  <a:schemeClr val="tx1"/>
                </a:solidFill>
              </a:rPr>
              <a:t> ở </a:t>
            </a:r>
            <a:r>
              <a:rPr lang="en-US" sz="3200" dirty="0" err="1">
                <a:solidFill>
                  <a:schemeClr val="tx1"/>
                </a:solidFill>
              </a:rPr>
              <a:t>trong</a:t>
            </a:r>
            <a:endParaRPr lang="en-US" sz="3200" dirty="0">
              <a:solidFill>
                <a:schemeClr val="tx1"/>
              </a:solidFill>
            </a:endParaRPr>
          </a:p>
          <a:p>
            <a:pPr lvl="3"/>
            <a:r>
              <a:rPr lang="en-US" sz="3200" dirty="0" err="1">
                <a:solidFill>
                  <a:schemeClr val="tx1"/>
                </a:solidFill>
              </a:rPr>
              <a:t>Đêm</a:t>
            </a:r>
            <a:r>
              <a:rPr lang="en-US" sz="3200" dirty="0">
                <a:solidFill>
                  <a:schemeClr val="tx1"/>
                </a:solidFill>
              </a:rPr>
              <a:t> </a:t>
            </a:r>
            <a:r>
              <a:rPr lang="en-US" sz="3200" dirty="0" err="1">
                <a:solidFill>
                  <a:schemeClr val="tx1"/>
                </a:solidFill>
              </a:rPr>
              <a:t>rằm</a:t>
            </a:r>
            <a:r>
              <a:rPr lang="en-US" sz="3200" dirty="0">
                <a:solidFill>
                  <a:schemeClr val="tx1"/>
                </a:solidFill>
              </a:rPr>
              <a:t> </a:t>
            </a:r>
            <a:r>
              <a:rPr lang="en-US" sz="3200" dirty="0" err="1">
                <a:solidFill>
                  <a:schemeClr val="tx1"/>
                </a:solidFill>
              </a:rPr>
              <a:t>tháng</a:t>
            </a:r>
            <a:r>
              <a:rPr lang="en-US" sz="3200" dirty="0">
                <a:solidFill>
                  <a:schemeClr val="tx1"/>
                </a:solidFill>
              </a:rPr>
              <a:t> </a:t>
            </a:r>
            <a:r>
              <a:rPr lang="en-US" sz="3200" dirty="0" err="1">
                <a:solidFill>
                  <a:schemeClr val="tx1"/>
                </a:solidFill>
              </a:rPr>
              <a:t>Tám</a:t>
            </a:r>
            <a:endParaRPr lang="en-US" sz="3200" dirty="0">
              <a:solidFill>
                <a:schemeClr val="tx1"/>
              </a:solidFill>
            </a:endParaRPr>
          </a:p>
          <a:p>
            <a:pPr lvl="3"/>
            <a:r>
              <a:rPr lang="en-US" sz="3200" dirty="0" err="1">
                <a:solidFill>
                  <a:schemeClr val="tx1"/>
                </a:solidFill>
              </a:rPr>
              <a:t>Ngước</a:t>
            </a:r>
            <a:r>
              <a:rPr lang="en-US" sz="3200" dirty="0">
                <a:solidFill>
                  <a:schemeClr val="tx1"/>
                </a:solidFill>
              </a:rPr>
              <a:t> </a:t>
            </a:r>
            <a:r>
              <a:rPr lang="en-US" sz="3200" dirty="0" err="1">
                <a:solidFill>
                  <a:schemeClr val="tx1"/>
                </a:solidFill>
              </a:rPr>
              <a:t>trông</a:t>
            </a:r>
            <a:r>
              <a:rPr lang="en-US" sz="3200" dirty="0">
                <a:solidFill>
                  <a:schemeClr val="tx1"/>
                </a:solidFill>
              </a:rPr>
              <a:t> </a:t>
            </a:r>
            <a:r>
              <a:rPr lang="en-US" sz="3200" dirty="0" err="1">
                <a:solidFill>
                  <a:schemeClr val="tx1"/>
                </a:solidFill>
              </a:rPr>
              <a:t>chị</a:t>
            </a:r>
            <a:r>
              <a:rPr lang="en-US" sz="3200" dirty="0">
                <a:solidFill>
                  <a:schemeClr val="tx1"/>
                </a:solidFill>
              </a:rPr>
              <a:t> </a:t>
            </a:r>
            <a:r>
              <a:rPr lang="en-US" sz="3200" dirty="0" err="1">
                <a:solidFill>
                  <a:schemeClr val="tx1"/>
                </a:solidFill>
              </a:rPr>
              <a:t>Hằng</a:t>
            </a:r>
            <a:r>
              <a:rPr lang="en-US" sz="3200" dirty="0">
                <a:solidFill>
                  <a:schemeClr val="tx1"/>
                </a:solidFill>
              </a:rPr>
              <a:t>?</a:t>
            </a:r>
          </a:p>
          <a:p>
            <a:pPr algn="ctr"/>
            <a:r>
              <a:rPr lang="en-US" sz="3200" dirty="0">
                <a:solidFill>
                  <a:schemeClr val="tx1"/>
                </a:solidFill>
              </a:rPr>
              <a:t>(</a:t>
            </a:r>
            <a:r>
              <a:rPr lang="en-US" sz="3200" dirty="0" err="1">
                <a:solidFill>
                  <a:schemeClr val="tx1"/>
                </a:solidFill>
              </a:rPr>
              <a:t>Là</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gì</a:t>
            </a:r>
            <a:r>
              <a:rPr lang="en-US" sz="3200" dirty="0">
                <a:solidFill>
                  <a:schemeClr val="tx1"/>
                </a:solidFill>
              </a:rPr>
              <a:t>?)</a:t>
            </a:r>
          </a:p>
        </p:txBody>
      </p:sp>
      <p:grpSp>
        <p:nvGrpSpPr>
          <p:cNvPr id="4" name="Group 3"/>
          <p:cNvGrpSpPr/>
          <p:nvPr/>
        </p:nvGrpSpPr>
        <p:grpSpPr>
          <a:xfrm>
            <a:off x="0" y="0"/>
            <a:ext cx="5110385" cy="1281869"/>
            <a:chOff x="3264494" y="183735"/>
            <a:chExt cx="5426579" cy="1363624"/>
          </a:xfrm>
        </p:grpSpPr>
        <p:sp>
          <p:nvSpPr>
            <p:cNvPr id="5" name="Horizontal Scroll 4"/>
            <p:cNvSpPr/>
            <p:nvPr/>
          </p:nvSpPr>
          <p:spPr>
            <a:xfrm>
              <a:off x="3264494" y="183735"/>
              <a:ext cx="5426579" cy="1363624"/>
            </a:xfrm>
            <a:prstGeom prst="horizontalScroll">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72850" y="450048"/>
              <a:ext cx="4821671" cy="883996"/>
            </a:xfrm>
            <a:prstGeom prst="rect">
              <a:avLst/>
            </a:prstGeom>
            <a:noFill/>
          </p:spPr>
          <p:txBody>
            <a:bodyPr wrap="square" rtlCol="0">
              <a:spAutoFit/>
            </a:bodyPr>
            <a:lstStyle/>
            <a:p>
              <a:r>
                <a:rPr lang="en-US" sz="4800" dirty="0" err="1">
                  <a:solidFill>
                    <a:srgbClr val="FF0000"/>
                  </a:solidFill>
                  <a:latin typeface="#9Slide05 SVNClementine" panose="020F0502020204030203" pitchFamily="34" charset="0"/>
                </a:rPr>
                <a:t>Vòng</a:t>
              </a:r>
              <a:r>
                <a:rPr lang="en-US" sz="4800" dirty="0">
                  <a:solidFill>
                    <a:srgbClr val="FF0000"/>
                  </a:solidFill>
                  <a:latin typeface="#9Slide05 SVNClementine" panose="020F0502020204030203" pitchFamily="34" charset="0"/>
                </a:rPr>
                <a:t> 1: </a:t>
              </a:r>
              <a:r>
                <a:rPr lang="en-US" sz="4800" dirty="0" err="1">
                  <a:solidFill>
                    <a:srgbClr val="FF0000"/>
                  </a:solidFill>
                  <a:latin typeface="#9Slide05 SVNClementine" panose="020F0502020204030203" pitchFamily="34" charset="0"/>
                </a:rPr>
                <a:t>Giải</a:t>
              </a:r>
              <a:r>
                <a:rPr lang="en-US" sz="4800" dirty="0">
                  <a:solidFill>
                    <a:srgbClr val="FF0000"/>
                  </a:solidFill>
                  <a:latin typeface="#9Slide05 SVNClementine" panose="020F0502020204030203" pitchFamily="34" charset="0"/>
                </a:rPr>
                <a:t> </a:t>
              </a:r>
              <a:r>
                <a:rPr lang="en-US" sz="4800" dirty="0" err="1">
                  <a:solidFill>
                    <a:srgbClr val="FF0000"/>
                  </a:solidFill>
                  <a:latin typeface="#9Slide05 SVNClementine" panose="020F0502020204030203" pitchFamily="34" charset="0"/>
                </a:rPr>
                <a:t>câu</a:t>
              </a:r>
              <a:r>
                <a:rPr lang="en-US" sz="4800" dirty="0">
                  <a:solidFill>
                    <a:srgbClr val="FF0000"/>
                  </a:solidFill>
                  <a:latin typeface="#9Slide05 SVNClementine" panose="020F0502020204030203" pitchFamily="34" charset="0"/>
                </a:rPr>
                <a:t> </a:t>
              </a:r>
              <a:r>
                <a:rPr lang="en-US" sz="4800" dirty="0" err="1">
                  <a:solidFill>
                    <a:srgbClr val="FF0000"/>
                  </a:solidFill>
                  <a:latin typeface="#9Slide05 SVNClementine" panose="020F0502020204030203" pitchFamily="34" charset="0"/>
                </a:rPr>
                <a:t>đố</a:t>
              </a:r>
              <a:endParaRPr lang="en-US" sz="4800" dirty="0">
                <a:solidFill>
                  <a:srgbClr val="FF0000"/>
                </a:solidFill>
                <a:latin typeface="#9Slide05 SVNClementine" panose="020F0502020204030203" pitchFamily="34" charset="0"/>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36065" y="2870669"/>
            <a:ext cx="4151410" cy="4151410"/>
          </a:xfrm>
          <a:prstGeom prst="rect">
            <a:avLst/>
          </a:prstGeom>
        </p:spPr>
      </p:pic>
      <p:sp>
        <p:nvSpPr>
          <p:cNvPr id="8" name="Rounded Rectangle 7"/>
          <p:cNvSpPr/>
          <p:nvPr/>
        </p:nvSpPr>
        <p:spPr>
          <a:xfrm>
            <a:off x="9926320" y="6339840"/>
            <a:ext cx="2265680" cy="51816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ĐÁP ÁN</a:t>
            </a:r>
          </a:p>
        </p:txBody>
      </p:sp>
    </p:spTree>
    <p:extLst>
      <p:ext uri="{BB962C8B-B14F-4D97-AF65-F5344CB8AC3E}">
        <p14:creationId xmlns:p14="http://schemas.microsoft.com/office/powerpoint/2010/main" val="1532556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oa Sơn Trăng đẹp đêm Trung Thu Chất Liệu, Chào đón Tết Trung Thu,  Biểu Ngữ Trung Thu, Thiết Kế Nền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8" y="1"/>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0349"/>
          <a:stretch/>
        </p:blipFill>
        <p:spPr>
          <a:xfrm>
            <a:off x="-15238" y="1"/>
            <a:ext cx="12191998" cy="6858000"/>
          </a:xfrm>
          <a:prstGeom prst="rect">
            <a:avLst/>
          </a:prstGeom>
        </p:spPr>
      </p:pic>
      <p:grpSp>
        <p:nvGrpSpPr>
          <p:cNvPr id="2" name="Group 1"/>
          <p:cNvGrpSpPr/>
          <p:nvPr/>
        </p:nvGrpSpPr>
        <p:grpSpPr>
          <a:xfrm>
            <a:off x="2955374" y="585857"/>
            <a:ext cx="6991266" cy="2145753"/>
            <a:chOff x="2362201" y="594360"/>
            <a:chExt cx="7437120" cy="2545080"/>
          </a:xfrm>
        </p:grpSpPr>
        <p:sp>
          <p:nvSpPr>
            <p:cNvPr id="6" name="Double Wave 5"/>
            <p:cNvSpPr/>
            <p:nvPr/>
          </p:nvSpPr>
          <p:spPr>
            <a:xfrm>
              <a:off x="2362201" y="594360"/>
              <a:ext cx="7437120" cy="2545080"/>
            </a:xfrm>
            <a:prstGeom prst="doubleWave">
              <a:avLst/>
            </a:prstGeom>
            <a:solidFill>
              <a:schemeClr val="bg1"/>
            </a:solidFill>
            <a:ln w="28575" cmpd="sng">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55618" y="699863"/>
              <a:ext cx="6050280" cy="1938992"/>
            </a:xfrm>
            <a:prstGeom prst="rect">
              <a:avLst/>
            </a:prstGeom>
            <a:noFill/>
          </p:spPr>
          <p:txBody>
            <a:bodyPr wrap="square" rtlCol="0">
              <a:spAutoFit/>
            </a:bodyPr>
            <a:lstStyle/>
            <a:p>
              <a:pPr algn="ctr"/>
              <a:r>
                <a:rPr lang="en-US" sz="6000" dirty="0" err="1">
                  <a:solidFill>
                    <a:srgbClr val="FF0000"/>
                  </a:solidFill>
                  <a:latin typeface="#9Slide05 SVNClementine" panose="020F0502020204030203" pitchFamily="34" charset="0"/>
                </a:rPr>
                <a:t>Kể</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tên</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các</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loại</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đèn</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Trung</a:t>
              </a:r>
              <a:r>
                <a:rPr lang="en-US" sz="6000" dirty="0">
                  <a:solidFill>
                    <a:srgbClr val="FF0000"/>
                  </a:solidFill>
                  <a:latin typeface="#9Slide05 SVNClementine" panose="020F0502020204030203" pitchFamily="34" charset="0"/>
                </a:rPr>
                <a:t> </a:t>
              </a:r>
              <a:r>
                <a:rPr lang="en-US" sz="6000" dirty="0" err="1">
                  <a:solidFill>
                    <a:srgbClr val="FF0000"/>
                  </a:solidFill>
                  <a:latin typeface="#9Slide05 SVNClementine" panose="020F0502020204030203" pitchFamily="34" charset="0"/>
                </a:rPr>
                <a:t>thu</a:t>
              </a:r>
              <a:endParaRPr lang="en-US" sz="6000" dirty="0">
                <a:solidFill>
                  <a:srgbClr val="FF0000"/>
                </a:solidFill>
                <a:latin typeface="#9Slide05 SVNClementine" panose="020F0502020204030203" pitchFamily="34" charset="0"/>
              </a:endParaRPr>
            </a:p>
          </p:txBody>
        </p:sp>
      </p:grpSp>
      <p:grpSp>
        <p:nvGrpSpPr>
          <p:cNvPr id="8" name="Group 7"/>
          <p:cNvGrpSpPr/>
          <p:nvPr/>
        </p:nvGrpSpPr>
        <p:grpSpPr>
          <a:xfrm>
            <a:off x="-15238" y="1"/>
            <a:ext cx="2427005" cy="1111523"/>
            <a:chOff x="3264494" y="183735"/>
            <a:chExt cx="5426579" cy="1363624"/>
          </a:xfrm>
        </p:grpSpPr>
        <p:sp>
          <p:nvSpPr>
            <p:cNvPr id="9" name="Horizontal Scroll 8"/>
            <p:cNvSpPr/>
            <p:nvPr/>
          </p:nvSpPr>
          <p:spPr>
            <a:xfrm>
              <a:off x="3264494" y="183735"/>
              <a:ext cx="5426579" cy="1363624"/>
            </a:xfrm>
            <a:prstGeom prst="horizontalScroll">
              <a:avLst/>
            </a:prstGeom>
            <a:solidFill>
              <a:schemeClr val="accent4">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8614" y="392731"/>
              <a:ext cx="4872459" cy="1019473"/>
            </a:xfrm>
            <a:prstGeom prst="rect">
              <a:avLst/>
            </a:prstGeom>
            <a:noFill/>
          </p:spPr>
          <p:txBody>
            <a:bodyPr wrap="square" rtlCol="0">
              <a:spAutoFit/>
            </a:bodyPr>
            <a:lstStyle/>
            <a:p>
              <a:r>
                <a:rPr lang="en-US" sz="4800" dirty="0" err="1">
                  <a:solidFill>
                    <a:srgbClr val="FF0000"/>
                  </a:solidFill>
                  <a:latin typeface="#9Slide05 SVNClementine" panose="020F0502020204030203" pitchFamily="34" charset="0"/>
                </a:rPr>
                <a:t>Vòng</a:t>
              </a:r>
              <a:r>
                <a:rPr lang="en-US" sz="4800" dirty="0">
                  <a:solidFill>
                    <a:srgbClr val="FF0000"/>
                  </a:solidFill>
                  <a:latin typeface="#9Slide05 SVNClementine" panose="020F0502020204030203" pitchFamily="34" charset="0"/>
                </a:rPr>
                <a:t> 2:</a:t>
              </a:r>
            </a:p>
          </p:txBody>
        </p:sp>
      </p:grpSp>
      <p:pic>
        <p:nvPicPr>
          <p:cNvPr id="12" name="Picture 11" descr="Logo&#10;&#10;Description automatically generated">
            <a:extLst>
              <a:ext uri="{FF2B5EF4-FFF2-40B4-BE49-F238E27FC236}">
                <a16:creationId xmlns:a16="http://schemas.microsoft.com/office/drawing/2014/main" id="{FED892B6-1E32-42D8-85C0-6DAC34D157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 b="-5"/>
          <a:stretch/>
        </p:blipFill>
        <p:spPr>
          <a:xfrm>
            <a:off x="9988316" y="-245454"/>
            <a:ext cx="2294173" cy="229417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controls>
      <mc:AlternateContent xmlns:mc="http://schemas.openxmlformats.org/markup-compatibility/2006">
        <mc:Choice xmlns:v="urn:schemas-microsoft-com:vml" Requires="v">
          <p:control name="TextBox1" r:id="rId1" imgW="4714920" imgH="914400"/>
        </mc:Choice>
        <mc:Fallback>
          <p:control name="TextBox1" r:id="rId1" imgW="4714920" imgH="914400">
            <p:pic>
              <p:nvPicPr>
                <p:cNvPr id="11" name="TextBox1">
                  <a:extLst>
                    <a:ext uri="{FF2B5EF4-FFF2-40B4-BE49-F238E27FC236}">
                      <a16:creationId xmlns:a16="http://schemas.microsoft.com/office/drawing/2014/main" id="{D8A0A588-53B2-95F9-2ED5-FD77EF0B2D27}"/>
                    </a:ext>
                  </a:extLst>
                </p:cNvPr>
                <p:cNvPicPr>
                  <a:picLocks/>
                </p:cNvPicPr>
                <p:nvPr/>
              </p:nvPicPr>
              <p:blipFill>
                <a:blip r:embed="rId7"/>
                <a:stretch>
                  <a:fillRect/>
                </a:stretch>
              </p:blipFill>
              <p:spPr>
                <a:xfrm>
                  <a:off x="4095674" y="2859331"/>
                  <a:ext cx="4710659" cy="916269"/>
                </a:xfrm>
                <a:prstGeom prst="rect">
                  <a:avLst/>
                </a:prstGeom>
              </p:spPr>
            </p:pic>
          </p:control>
        </mc:Fallback>
      </mc:AlternateContent>
    </p:controls>
    <p:extLst>
      <p:ext uri="{BB962C8B-B14F-4D97-AF65-F5344CB8AC3E}">
        <p14:creationId xmlns:p14="http://schemas.microsoft.com/office/powerpoint/2010/main" val="139020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 thiết kế banner nền trung thu file PSD | Diễn đàn chia sẻ file thiết  kế đồ họa miễn phí"/>
          <p:cNvPicPr>
            <a:picLocks noChangeAspect="1" noChangeArrowheads="1"/>
          </p:cNvPicPr>
          <p:nvPr/>
        </p:nvPicPr>
        <p:blipFill rotWithShape="1">
          <a:blip r:embed="rId2">
            <a:extLst>
              <a:ext uri="{28A0092B-C50C-407E-A947-70E740481C1C}">
                <a14:useLocalDpi xmlns:a14="http://schemas.microsoft.com/office/drawing/2010/main" val="0"/>
              </a:ext>
            </a:extLst>
          </a:blip>
          <a:srcRect t="6666" r="4224" b="1244"/>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093720" y="487680"/>
            <a:ext cx="6659880" cy="3017520"/>
            <a:chOff x="3093720" y="487680"/>
            <a:chExt cx="6659880" cy="3017520"/>
          </a:xfrm>
        </p:grpSpPr>
        <p:sp>
          <p:nvSpPr>
            <p:cNvPr id="4" name="Cloud 3"/>
            <p:cNvSpPr/>
            <p:nvPr/>
          </p:nvSpPr>
          <p:spPr>
            <a:xfrm>
              <a:off x="3093720" y="487680"/>
              <a:ext cx="6659880" cy="301752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86200" y="965388"/>
              <a:ext cx="5364480" cy="2062103"/>
            </a:xfrm>
            <a:prstGeom prst="rect">
              <a:avLst/>
            </a:prstGeom>
            <a:noFill/>
          </p:spPr>
          <p:txBody>
            <a:bodyPr wrap="square" rtlCol="0">
              <a:spAutoFit/>
            </a:bodyPr>
            <a:lstStyle/>
            <a:p>
              <a:pPr algn="just"/>
              <a:r>
                <a:rPr lang="en-US" sz="3200" b="1" dirty="0">
                  <a:latin typeface="+mj-lt"/>
                </a:rPr>
                <a:t>Chia </a:t>
              </a:r>
              <a:r>
                <a:rPr lang="en-US" sz="3200" b="1" dirty="0" err="1">
                  <a:latin typeface="+mj-lt"/>
                </a:rPr>
                <a:t>sẻ</a:t>
              </a:r>
              <a:r>
                <a:rPr lang="en-US" sz="3200" b="1" dirty="0">
                  <a:latin typeface="+mj-lt"/>
                </a:rPr>
                <a:t> </a:t>
              </a:r>
              <a:r>
                <a:rPr lang="en-US" sz="3200" b="1" dirty="0" err="1">
                  <a:latin typeface="+mj-lt"/>
                </a:rPr>
                <a:t>với</a:t>
              </a:r>
              <a:r>
                <a:rPr lang="en-US" sz="3200" b="1" dirty="0">
                  <a:latin typeface="+mj-lt"/>
                </a:rPr>
                <a:t> </a:t>
              </a:r>
              <a:r>
                <a:rPr lang="en-US" sz="3200" b="1" dirty="0" err="1">
                  <a:latin typeface="+mj-lt"/>
                </a:rPr>
                <a:t>bạn</a:t>
              </a:r>
              <a:r>
                <a:rPr lang="en-US" sz="3200" b="1" dirty="0">
                  <a:latin typeface="+mj-lt"/>
                </a:rPr>
                <a:t> </a:t>
              </a:r>
              <a:r>
                <a:rPr lang="en-US" sz="3200" b="1" dirty="0" err="1">
                  <a:latin typeface="+mj-lt"/>
                </a:rPr>
                <a:t>về</a:t>
              </a:r>
              <a:r>
                <a:rPr lang="en-US" sz="3200" b="1" dirty="0">
                  <a:latin typeface="+mj-lt"/>
                </a:rPr>
                <a:t> </a:t>
              </a:r>
              <a:r>
                <a:rPr lang="en-US" sz="3200" b="1" dirty="0" err="1">
                  <a:latin typeface="+mj-lt"/>
                </a:rPr>
                <a:t>những</a:t>
              </a:r>
              <a:r>
                <a:rPr lang="en-US" sz="3200" b="1" dirty="0">
                  <a:latin typeface="+mj-lt"/>
                </a:rPr>
                <a:t> </a:t>
              </a:r>
              <a:r>
                <a:rPr lang="en-US" sz="3200" b="1" dirty="0" err="1">
                  <a:latin typeface="+mj-lt"/>
                </a:rPr>
                <a:t>điều</a:t>
              </a:r>
              <a:r>
                <a:rPr lang="en-US" sz="3200" b="1" dirty="0">
                  <a:latin typeface="+mj-lt"/>
                </a:rPr>
                <a:t> </a:t>
              </a:r>
              <a:r>
                <a:rPr lang="en-US" sz="3200" b="1" dirty="0" err="1">
                  <a:latin typeface="+mj-lt"/>
                </a:rPr>
                <a:t>em</a:t>
              </a:r>
              <a:r>
                <a:rPr lang="en-US" sz="3200" b="1" dirty="0">
                  <a:latin typeface="+mj-lt"/>
                </a:rPr>
                <a:t> </a:t>
              </a:r>
              <a:r>
                <a:rPr lang="en-US" sz="3200" b="1" dirty="0" err="1">
                  <a:latin typeface="+mj-lt"/>
                </a:rPr>
                <a:t>quan</a:t>
              </a:r>
              <a:r>
                <a:rPr lang="en-US" sz="3200" b="1" dirty="0">
                  <a:latin typeface="+mj-lt"/>
                </a:rPr>
                <a:t> </a:t>
              </a:r>
              <a:r>
                <a:rPr lang="en-US" sz="3200" b="1" dirty="0" err="1">
                  <a:latin typeface="+mj-lt"/>
                </a:rPr>
                <a:t>sát</a:t>
              </a:r>
              <a:r>
                <a:rPr lang="en-US" sz="3200" b="1" dirty="0">
                  <a:latin typeface="+mj-lt"/>
                </a:rPr>
                <a:t> </a:t>
              </a:r>
              <a:r>
                <a:rPr lang="en-US" sz="3200" b="1" dirty="0" err="1">
                  <a:latin typeface="+mj-lt"/>
                </a:rPr>
                <a:t>được</a:t>
              </a:r>
              <a:r>
                <a:rPr lang="en-US" sz="3200" b="1" dirty="0">
                  <a:latin typeface="+mj-lt"/>
                </a:rPr>
                <a:t> </a:t>
              </a:r>
              <a:r>
                <a:rPr lang="en-US" sz="3200" b="1" dirty="0" err="1">
                  <a:latin typeface="+mj-lt"/>
                </a:rPr>
                <a:t>trong</a:t>
              </a:r>
              <a:r>
                <a:rPr lang="en-US" sz="3200" b="1" dirty="0">
                  <a:latin typeface="+mj-lt"/>
                </a:rPr>
                <a:t> </a:t>
              </a:r>
              <a:r>
                <a:rPr lang="en-US" sz="3200" b="1" dirty="0" err="1">
                  <a:latin typeface="+mj-lt"/>
                </a:rPr>
                <a:t>tranh</a:t>
              </a:r>
              <a:r>
                <a:rPr lang="en-US" sz="3200" b="1" dirty="0">
                  <a:latin typeface="+mj-lt"/>
                </a:rPr>
                <a:t> minh </a:t>
              </a:r>
              <a:r>
                <a:rPr lang="en-US" sz="3200" b="1" dirty="0" err="1">
                  <a:latin typeface="+mj-lt"/>
                </a:rPr>
                <a:t>họa</a:t>
              </a:r>
              <a:r>
                <a:rPr lang="en-US" sz="3200" b="1" dirty="0">
                  <a:latin typeface="+mj-lt"/>
                </a:rPr>
                <a:t> </a:t>
              </a:r>
              <a:r>
                <a:rPr lang="en-US" sz="3200" b="1" dirty="0" err="1">
                  <a:latin typeface="+mj-lt"/>
                </a:rPr>
                <a:t>và</a:t>
              </a:r>
              <a:r>
                <a:rPr lang="en-US" sz="3200" b="1" dirty="0">
                  <a:latin typeface="+mj-lt"/>
                </a:rPr>
                <a:t> </a:t>
              </a:r>
              <a:r>
                <a:rPr lang="en-US" sz="3200" b="1" dirty="0" err="1">
                  <a:latin typeface="+mj-lt"/>
                </a:rPr>
                <a:t>phỏng</a:t>
              </a:r>
              <a:r>
                <a:rPr lang="en-US" sz="3200" b="1" dirty="0">
                  <a:latin typeface="+mj-lt"/>
                </a:rPr>
                <a:t> </a:t>
              </a:r>
              <a:r>
                <a:rPr lang="en-US" sz="3200" b="1" dirty="0" err="1">
                  <a:latin typeface="+mj-lt"/>
                </a:rPr>
                <a:t>đoán</a:t>
              </a:r>
              <a:r>
                <a:rPr lang="en-US" sz="3200" b="1" dirty="0">
                  <a:latin typeface="+mj-lt"/>
                </a:rPr>
                <a:t> </a:t>
              </a:r>
              <a:r>
                <a:rPr lang="en-US" sz="3200" b="1" dirty="0" err="1">
                  <a:latin typeface="+mj-lt"/>
                </a:rPr>
                <a:t>nội</a:t>
              </a:r>
              <a:r>
                <a:rPr lang="en-US" sz="3200" b="1" dirty="0">
                  <a:latin typeface="+mj-lt"/>
                </a:rPr>
                <a:t> dung </a:t>
              </a:r>
              <a:r>
                <a:rPr lang="en-US" sz="3200" b="1" dirty="0" err="1">
                  <a:latin typeface="+mj-lt"/>
                </a:rPr>
                <a:t>bài</a:t>
              </a:r>
              <a:r>
                <a:rPr lang="en-US" sz="3200" b="1" dirty="0">
                  <a:latin typeface="+mj-lt"/>
                </a:rPr>
                <a:t> </a:t>
              </a:r>
              <a:r>
                <a:rPr lang="en-US" sz="3200" b="1" dirty="0" err="1">
                  <a:latin typeface="+mj-lt"/>
                </a:rPr>
                <a:t>học</a:t>
              </a:r>
              <a:endParaRPr lang="en-US" sz="3200" b="1" dirty="0">
                <a:latin typeface="+mj-lt"/>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027491"/>
            <a:ext cx="4084320" cy="3508424"/>
          </a:xfrm>
          <a:prstGeom prst="rect">
            <a:avLst/>
          </a:prstGeom>
        </p:spPr>
      </p:pic>
      <p:grpSp>
        <p:nvGrpSpPr>
          <p:cNvPr id="6" name="Group 5">
            <a:extLst>
              <a:ext uri="{FF2B5EF4-FFF2-40B4-BE49-F238E27FC236}">
                <a16:creationId xmlns:a16="http://schemas.microsoft.com/office/drawing/2014/main" id="{DB5E28AC-7320-4679-9333-17975B8B63F0}"/>
              </a:ext>
            </a:extLst>
          </p:cNvPr>
          <p:cNvGrpSpPr/>
          <p:nvPr/>
        </p:nvGrpSpPr>
        <p:grpSpPr>
          <a:xfrm>
            <a:off x="-893825" y="4925426"/>
            <a:ext cx="5919836" cy="1771531"/>
            <a:chOff x="4149462" y="8204395"/>
            <a:chExt cx="7193903" cy="1200329"/>
          </a:xfrm>
        </p:grpSpPr>
        <p:sp>
          <p:nvSpPr>
            <p:cNvPr id="7" name="TextBox 6">
              <a:extLst>
                <a:ext uri="{FF2B5EF4-FFF2-40B4-BE49-F238E27FC236}">
                  <a16:creationId xmlns:a16="http://schemas.microsoft.com/office/drawing/2014/main" id="{4C0B3B9C-47F7-4560-96D6-64BEE20CE7CE}"/>
                </a:ext>
              </a:extLst>
            </p:cNvPr>
            <p:cNvSpPr txBox="1"/>
            <p:nvPr/>
          </p:nvSpPr>
          <p:spPr>
            <a:xfrm>
              <a:off x="4149463" y="8204395"/>
              <a:ext cx="7193902" cy="1200329"/>
            </a:xfrm>
            <a:prstGeom prst="rect">
              <a:avLst/>
            </a:prstGeom>
            <a:noFill/>
          </p:spPr>
          <p:txBody>
            <a:bodyPr wrap="square" rtlCol="0">
              <a:spAutoFit/>
            </a:bodyPr>
            <a:lstStyle/>
            <a:p>
              <a:pPr algn="ctr"/>
              <a:r>
                <a:rPr lang="en-US" sz="5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CHIA SẺ </a:t>
              </a:r>
              <a:br>
                <a:rPr lang="en-US" sz="5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br>
              <a:r>
                <a:rPr lang="en-US" sz="5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NHÓM ĐÔI</a:t>
              </a:r>
            </a:p>
          </p:txBody>
        </p:sp>
        <p:sp>
          <p:nvSpPr>
            <p:cNvPr id="8" name="TextBox 7">
              <a:extLst>
                <a:ext uri="{FF2B5EF4-FFF2-40B4-BE49-F238E27FC236}">
                  <a16:creationId xmlns:a16="http://schemas.microsoft.com/office/drawing/2014/main" id="{203B43CE-9D64-4297-9626-DECE4F6D3C04}"/>
                </a:ext>
              </a:extLst>
            </p:cNvPr>
            <p:cNvSpPr txBox="1"/>
            <p:nvPr/>
          </p:nvSpPr>
          <p:spPr>
            <a:xfrm>
              <a:off x="4149462" y="8204395"/>
              <a:ext cx="7193902" cy="1200329"/>
            </a:xfrm>
            <a:prstGeom prst="rect">
              <a:avLst/>
            </a:prstGeom>
            <a:noFill/>
          </p:spPr>
          <p:txBody>
            <a:bodyPr wrap="square" rtlCol="0">
              <a:spAutoFit/>
            </a:bodyPr>
            <a:lstStyle/>
            <a:p>
              <a:pPr algn="ct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Ẻ</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b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b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Ó</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54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Tree>
    <p:extLst>
      <p:ext uri="{BB962C8B-B14F-4D97-AF65-F5344CB8AC3E}">
        <p14:creationId xmlns:p14="http://schemas.microsoft.com/office/powerpoint/2010/main" val="24480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TotalTime>
  <Words>2040</Words>
  <Application>Microsoft Office PowerPoint</Application>
  <PresentationFormat>Widescreen</PresentationFormat>
  <Paragraphs>185</Paragraphs>
  <Slides>41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#9Slide05 Phobia</vt:lpstr>
      <vt:lpstr>#9Slide05 SVNClementine</vt:lpstr>
      <vt:lpstr>Arial</vt:lpstr>
      <vt:lpstr>Calibri</vt:lpstr>
      <vt:lpstr>Calibri Light</vt:lpstr>
      <vt:lpstr>SVN-Hole Hearted</vt:lpstr>
      <vt:lpstr>SVN-Kitten</vt:lpstr>
      <vt:lpstr>SVN-Poky's</vt:lpstr>
      <vt:lpstr>Times New Roman</vt:lpstr>
      <vt:lpstr>UTM Edwardian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Phạm Minh Trường [GV]</cp:lastModifiedBy>
  <cp:revision>94</cp:revision>
  <dcterms:created xsi:type="dcterms:W3CDTF">2022-11-06T15:24:59Z</dcterms:created>
  <dcterms:modified xsi:type="dcterms:W3CDTF">2022-12-28T08:43:22Z</dcterms:modified>
</cp:coreProperties>
</file>